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269" r:id="rId14"/>
    <p:sldId id="272" r:id="rId15"/>
    <p:sldId id="273" r:id="rId16"/>
    <p:sldId id="274" r:id="rId17"/>
    <p:sldId id="275" r:id="rId18"/>
    <p:sldId id="278" r:id="rId19"/>
    <p:sldId id="279" r:id="rId20"/>
    <p:sldId id="280" r:id="rId21"/>
    <p:sldId id="281" r:id="rId22"/>
    <p:sldId id="282" r:id="rId23"/>
    <p:sldId id="283" r:id="rId24"/>
    <p:sldId id="284" r:id="rId25"/>
    <p:sldId id="286" r:id="rId26"/>
    <p:sldId id="287" r:id="rId27"/>
    <p:sldId id="288" r:id="rId28"/>
    <p:sldId id="289" r:id="rId29"/>
    <p:sldId id="290" r:id="rId30"/>
    <p:sldId id="291" r:id="rId31"/>
  </p:sldIdLst>
  <p:sldSz cx="12192000" cy="6858000"/>
  <p:notesSz cx="7315200" cy="9601200"/>
  <p:embeddedFontLst>
    <p:embeddedFont>
      <p:font typeface="Calibri" panose="020F0502020204030204" pitchFamily="34" charset="0"/>
      <p:regular r:id="rId33"/>
      <p:bold r:id="rId34"/>
      <p:italic r:id="rId35"/>
      <p:boldItalic r:id="rId36"/>
    </p:embeddedFont>
    <p:embeddedFont>
      <p:font typeface="Libre Baskerville" panose="02000000000000000000" pitchFamily="2" charset="0"/>
      <p:regular r:id="rId37"/>
      <p:bold r:id="rId38"/>
      <p:italic r:id="rId39"/>
    </p:embeddedFont>
    <p:embeddedFont>
      <p:font typeface="Roboto Condensed" panose="02000000000000000000"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g3LN1cKmZ9oBvRQnmV1BEvTcqh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76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47128" autoAdjust="0"/>
  </p:normalViewPr>
  <p:slideViewPr>
    <p:cSldViewPr snapToGrid="0">
      <p:cViewPr varScale="1">
        <p:scale>
          <a:sx n="39" d="100"/>
          <a:sy n="39" d="100"/>
        </p:scale>
        <p:origin x="2357" y="38"/>
      </p:cViewPr>
      <p:guideLst>
        <p:guide orient="horz" pos="2160"/>
        <p:guide pos="3840"/>
      </p:guideLst>
    </p:cSldViewPr>
  </p:slideViewPr>
  <p:notesTextViewPr>
    <p:cViewPr>
      <p:scale>
        <a:sx n="1" d="1"/>
        <a:sy n="1" d="1"/>
      </p:scale>
      <p:origin x="0" y="0"/>
    </p:cViewPr>
  </p:notesTextViewPr>
  <p:sorterViewPr>
    <p:cViewPr>
      <p:scale>
        <a:sx n="100" d="100"/>
        <a:sy n="100" d="100"/>
      </p:scale>
      <p:origin x="0" y="-76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9.fntdata"/><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 Brown" userId="1bab93c647fba1ed" providerId="LiveId" clId="{592C2C88-A267-479A-96A4-0D750F975AEA}"/>
    <pc:docChg chg="delSld modSld sldOrd">
      <pc:chgData name="Deb Brown" userId="1bab93c647fba1ed" providerId="LiveId" clId="{592C2C88-A267-479A-96A4-0D750F975AEA}" dt="2022-10-05T18:51:39.146" v="14" actId="47"/>
      <pc:docMkLst>
        <pc:docMk/>
      </pc:docMkLst>
      <pc:sldChg chg="modNotesTx">
        <pc:chgData name="Deb Brown" userId="1bab93c647fba1ed" providerId="LiveId" clId="{592C2C88-A267-479A-96A4-0D750F975AEA}" dt="2022-10-05T18:40:07.992" v="0" actId="20577"/>
        <pc:sldMkLst>
          <pc:docMk/>
          <pc:sldMk cId="0" sldId="257"/>
        </pc:sldMkLst>
      </pc:sldChg>
      <pc:sldChg chg="del">
        <pc:chgData name="Deb Brown" userId="1bab93c647fba1ed" providerId="LiveId" clId="{592C2C88-A267-479A-96A4-0D750F975AEA}" dt="2022-10-05T18:42:12.410" v="1" actId="47"/>
        <pc:sldMkLst>
          <pc:docMk/>
          <pc:sldMk cId="0" sldId="264"/>
        </pc:sldMkLst>
      </pc:sldChg>
      <pc:sldChg chg="mod modShow">
        <pc:chgData name="Deb Brown" userId="1bab93c647fba1ed" providerId="LiveId" clId="{592C2C88-A267-479A-96A4-0D750F975AEA}" dt="2022-10-05T18:44:57.571" v="4" actId="729"/>
        <pc:sldMkLst>
          <pc:docMk/>
          <pc:sldMk cId="0" sldId="268"/>
        </pc:sldMkLst>
      </pc:sldChg>
      <pc:sldChg chg="mod modShow">
        <pc:chgData name="Deb Brown" userId="1bab93c647fba1ed" providerId="LiveId" clId="{592C2C88-A267-479A-96A4-0D750F975AEA}" dt="2022-10-05T18:45:00.582" v="5" actId="729"/>
        <pc:sldMkLst>
          <pc:docMk/>
          <pc:sldMk cId="0" sldId="269"/>
        </pc:sldMkLst>
      </pc:sldChg>
      <pc:sldChg chg="del mod ord modShow">
        <pc:chgData name="Deb Brown" userId="1bab93c647fba1ed" providerId="LiveId" clId="{592C2C88-A267-479A-96A4-0D750F975AEA}" dt="2022-10-05T18:51:39.146" v="14" actId="47"/>
        <pc:sldMkLst>
          <pc:docMk/>
          <pc:sldMk cId="0" sldId="270"/>
        </pc:sldMkLst>
      </pc:sldChg>
      <pc:sldChg chg="del mod ord modShow">
        <pc:chgData name="Deb Brown" userId="1bab93c647fba1ed" providerId="LiveId" clId="{592C2C88-A267-479A-96A4-0D750F975AEA}" dt="2022-10-05T18:51:39.146" v="14" actId="47"/>
        <pc:sldMkLst>
          <pc:docMk/>
          <pc:sldMk cId="0" sldId="271"/>
        </pc:sldMkLst>
      </pc:sldChg>
      <pc:sldChg chg="del mod ord modShow">
        <pc:chgData name="Deb Brown" userId="1bab93c647fba1ed" providerId="LiveId" clId="{592C2C88-A267-479A-96A4-0D750F975AEA}" dt="2022-10-05T18:51:39.146" v="14" actId="47"/>
        <pc:sldMkLst>
          <pc:docMk/>
          <pc:sldMk cId="0" sldId="276"/>
        </pc:sldMkLst>
      </pc:sldChg>
      <pc:sldChg chg="del mod ord modShow">
        <pc:chgData name="Deb Brown" userId="1bab93c647fba1ed" providerId="LiveId" clId="{592C2C88-A267-479A-96A4-0D750F975AEA}" dt="2022-10-05T18:51:39.146" v="14" actId="47"/>
        <pc:sldMkLst>
          <pc:docMk/>
          <pc:sldMk cId="0" sldId="277"/>
        </pc:sldMkLst>
      </pc:sldChg>
      <pc:sldMasterChg chg="delSldLayout">
        <pc:chgData name="Deb Brown" userId="1bab93c647fba1ed" providerId="LiveId" clId="{592C2C88-A267-479A-96A4-0D750F975AEA}" dt="2022-10-05T18:42:12.410" v="1" actId="47"/>
        <pc:sldMasterMkLst>
          <pc:docMk/>
          <pc:sldMasterMk cId="0" sldId="2147483648"/>
        </pc:sldMasterMkLst>
        <pc:sldLayoutChg chg="del">
          <pc:chgData name="Deb Brown" userId="1bab93c647fba1ed" providerId="LiveId" clId="{592C2C88-A267-479A-96A4-0D750F975AEA}" dt="2022-10-05T18:42:12.410" v="1" actId="47"/>
          <pc:sldLayoutMkLst>
            <pc:docMk/>
            <pc:sldMasterMk cId="0" sldId="2147483648"/>
            <pc:sldLayoutMk cId="0" sldId="214748365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50" tIns="48325" rIns="96650" bIns="48325"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1726"/>
          </a:xfrm>
          <a:prstGeom prst="rect">
            <a:avLst/>
          </a:prstGeom>
          <a:noFill/>
          <a:ln>
            <a:noFill/>
          </a:ln>
        </p:spPr>
        <p:txBody>
          <a:bodyPr spcFirstLastPara="1" wrap="square" lIns="96650" tIns="48325" rIns="96650" bIns="48325"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 Intro</a:t>
            </a:r>
          </a:p>
          <a:p>
            <a:pPr marL="0" marR="0" lvl="0" indent="0" algn="l" rtl="0">
              <a:lnSpc>
                <a:spcPct val="100000"/>
              </a:lnSpc>
              <a:spcBef>
                <a:spcPts val="0"/>
              </a:spcBef>
              <a:spcAft>
                <a:spcPts val="0"/>
              </a:spcAft>
              <a:buClr>
                <a:schemeClr val="dk1"/>
              </a:buClr>
              <a:buSzPts val="1200"/>
              <a:buFont typeface="Calibri"/>
              <a:buNone/>
            </a:pPr>
            <a:endParaRPr lang="en-US" sz="1800" dirty="0">
              <a:solidFill>
                <a:srgbClr val="21212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US" sz="1800" dirty="0">
                <a:solidFill>
                  <a:srgbClr val="212121"/>
                </a:solidFill>
                <a:latin typeface="Arial"/>
                <a:ea typeface="Arial"/>
                <a:cs typeface="Arial"/>
                <a:sym typeface="Arial"/>
              </a:rPr>
              <a:t>Today, we’re talking about one of the most complex rural challenges: our workforce. </a:t>
            </a:r>
            <a:endParaRPr dirty="0"/>
          </a:p>
          <a:p>
            <a:pPr marL="0" lvl="0" indent="0" algn="l" rtl="0">
              <a:spcBef>
                <a:spcPts val="0"/>
              </a:spcBef>
              <a:spcAft>
                <a:spcPts val="0"/>
              </a:spcAft>
              <a:buNone/>
            </a:pPr>
            <a:endParaRPr dirty="0"/>
          </a:p>
        </p:txBody>
      </p:sp>
      <p:sp>
        <p:nvSpPr>
          <p:cNvPr id="50" name="Google Shape;50;p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1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15000"/>
              </a:lnSpc>
              <a:spcBef>
                <a:spcPts val="0"/>
              </a:spcBef>
              <a:spcAft>
                <a:spcPts val="0"/>
              </a:spcAft>
              <a:buNone/>
            </a:pPr>
            <a:r>
              <a:rPr lang="en-US" sz="1800" b="1" dirty="0">
                <a:solidFill>
                  <a:srgbClr val="212121"/>
                </a:solidFill>
                <a:latin typeface="Arial"/>
                <a:ea typeface="Arial"/>
                <a:cs typeface="Arial"/>
                <a:sym typeface="Arial"/>
              </a:rPr>
              <a:t>New mindset</a:t>
            </a:r>
          </a:p>
          <a:p>
            <a:pPr marL="0" marR="0" lvl="0" indent="0" algn="l" rtl="0">
              <a:lnSpc>
                <a:spcPct val="115000"/>
              </a:lnSpc>
              <a:spcBef>
                <a:spcPts val="0"/>
              </a:spcBef>
              <a:spcAft>
                <a:spcPts val="0"/>
              </a:spcAft>
              <a:buNone/>
            </a:pPr>
            <a:endParaRPr lang="en-US" sz="1800" b="0" dirty="0">
              <a:solidFill>
                <a:srgbClr val="212121"/>
              </a:solidFill>
              <a:latin typeface="Arial"/>
              <a:ea typeface="Arial"/>
              <a:cs typeface="Arial"/>
              <a:sym typeface="Arial"/>
            </a:endParaRPr>
          </a:p>
          <a:p>
            <a:pPr marL="0" marR="0" lvl="0" indent="0" algn="l" rtl="0">
              <a:lnSpc>
                <a:spcPct val="115000"/>
              </a:lnSpc>
              <a:spcBef>
                <a:spcPts val="0"/>
              </a:spcBef>
              <a:spcAft>
                <a:spcPts val="0"/>
              </a:spcAft>
              <a:buNone/>
            </a:pPr>
            <a:r>
              <a:rPr lang="en-US" sz="1800" b="0" dirty="0">
                <a:solidFill>
                  <a:srgbClr val="212121"/>
                </a:solidFill>
                <a:latin typeface="Arial"/>
                <a:ea typeface="Arial"/>
                <a:cs typeface="Arial"/>
                <a:sym typeface="Arial"/>
              </a:rPr>
              <a:t>The new mindset is to go out and look for people you could connect with instead of waiting for them to come to you with applications.</a:t>
            </a:r>
            <a:endParaRPr b="0" dirty="0"/>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For example, old limiting beliefs meant that girls got overlooked as potential workers in certain industries. </a:t>
            </a:r>
            <a:endParaRPr b="0" dirty="0"/>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Kat Long, from Ponca City, Oklahoma, told us about their Girl Power Day Camp for middle school girls. It introduces girls to potential career paths in manufacturing industries and other jobs available in Ponca City right now. Kat said girls are often overlooked for many of these industry and higher wage positions.</a:t>
            </a:r>
            <a:endParaRPr b="0" dirty="0"/>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Women from the community work with the campers on basic skills needed, take them on tours of local companies, and work with them on fun group projects. They want the girls to discover the joy in making things and hopefully help them see the possibilities for their future. </a:t>
            </a:r>
            <a:endParaRPr b="0" dirty="0"/>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You see the new mindset at work here: rather than waiting for girls to discover these industry jobs, the industry groups are reaching out to the girls starting in middle school.</a:t>
            </a:r>
            <a:endParaRPr b="0" dirty="0"/>
          </a:p>
          <a:p>
            <a:pPr marL="0" marR="0" lvl="0" indent="0" algn="l" rtl="0">
              <a:lnSpc>
                <a:spcPct val="115000"/>
              </a:lnSpc>
              <a:spcBef>
                <a:spcPts val="1200"/>
              </a:spcBef>
              <a:spcAft>
                <a:spcPts val="0"/>
              </a:spcAft>
              <a:buNone/>
            </a:pPr>
            <a:endParaRPr sz="1800" dirty="0">
              <a:solidFill>
                <a:srgbClr val="21212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200"/>
              <a:buFont typeface="Calibri"/>
              <a:buNone/>
            </a:pPr>
            <a:endParaRPr dirty="0"/>
          </a:p>
        </p:txBody>
      </p:sp>
      <p:sp>
        <p:nvSpPr>
          <p:cNvPr id="129" name="Google Shape;129;p1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1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15000"/>
              </a:lnSpc>
              <a:spcBef>
                <a:spcPts val="0"/>
              </a:spcBef>
              <a:spcAft>
                <a:spcPts val="0"/>
              </a:spcAft>
              <a:buNone/>
            </a:pPr>
            <a:r>
              <a:rPr lang="en-US" sz="1300" b="1" dirty="0"/>
              <a:t>Overlooked</a:t>
            </a:r>
          </a:p>
          <a:p>
            <a:pPr marL="0" marR="0" lvl="0" indent="0" algn="l" rtl="0">
              <a:lnSpc>
                <a:spcPct val="115000"/>
              </a:lnSpc>
              <a:spcBef>
                <a:spcPts val="0"/>
              </a:spcBef>
              <a:spcAft>
                <a:spcPts val="0"/>
              </a:spcAft>
              <a:buNone/>
            </a:pPr>
            <a:endParaRPr lang="en-US" sz="1300" dirty="0"/>
          </a:p>
          <a:p>
            <a:pPr marL="0" marR="0" lvl="0" indent="0" algn="l" rtl="0">
              <a:lnSpc>
                <a:spcPct val="115000"/>
              </a:lnSpc>
              <a:spcBef>
                <a:spcPts val="0"/>
              </a:spcBef>
              <a:spcAft>
                <a:spcPts val="0"/>
              </a:spcAft>
              <a:buNone/>
            </a:pPr>
            <a:r>
              <a:rPr lang="en-US" sz="1300" dirty="0"/>
              <a:t> </a:t>
            </a:r>
            <a:r>
              <a:rPr lang="en-US" sz="1800" dirty="0">
                <a:solidFill>
                  <a:srgbClr val="212121"/>
                </a:solidFill>
                <a:latin typeface="Arial"/>
                <a:ea typeface="Arial"/>
                <a:cs typeface="Arial"/>
                <a:sym typeface="Arial"/>
              </a:rPr>
              <a:t>Another group that gets overlooked are “at risk” students.  </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Tony Guidroz, from San Saba, Texas, told me he was shocked when he found out there were 702 kids in the local school district, and more than 400 were considered “at-risk” either because of grades or language barriers. Tony wanted to give them more choices and more chances. So he shared his idea for a Blue Collar Career Fair. </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He brought heavy equipment operators, an HVAC contractor, a stone mason, a plumber, an electrician, and a welder, all to one location for hands-on demonstrations. The kids could try their own hands at moving some dirt, burning some metal, or stripping some wire. Tony’s hope is to grab the attention of some kids who haven’t thought about these high-paying local jobs that are in high demand, but don’t require four years of college.</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You see the new mindset at work here: Rather than employers letting grades or language barriers stop kids from applying, they’re connecting directly.</a:t>
            </a:r>
            <a:endParaRPr dirty="0"/>
          </a:p>
          <a:p>
            <a:pPr marL="0" marR="0" lvl="0" indent="0" algn="l" rtl="0">
              <a:lnSpc>
                <a:spcPct val="115000"/>
              </a:lnSpc>
              <a:spcBef>
                <a:spcPts val="1200"/>
              </a:spcBef>
              <a:spcAft>
                <a:spcPts val="0"/>
              </a:spcAft>
              <a:buNone/>
            </a:pPr>
            <a:endParaRPr dirty="0"/>
          </a:p>
          <a:p>
            <a:pPr marL="0" marR="0" lvl="0" indent="0" algn="l" rtl="0">
              <a:lnSpc>
                <a:spcPct val="115000"/>
              </a:lnSpc>
              <a:spcBef>
                <a:spcPts val="1200"/>
              </a:spcBef>
              <a:spcAft>
                <a:spcPts val="0"/>
              </a:spcAft>
              <a:buNone/>
            </a:pPr>
            <a:r>
              <a:rPr lang="en-US" dirty="0"/>
              <a:t> </a:t>
            </a:r>
            <a:endParaRPr dirty="0"/>
          </a:p>
        </p:txBody>
      </p:sp>
      <p:sp>
        <p:nvSpPr>
          <p:cNvPr id="137" name="Google Shape;137;p1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1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15000"/>
              </a:lnSpc>
              <a:spcBef>
                <a:spcPts val="0"/>
              </a:spcBef>
              <a:spcAft>
                <a:spcPts val="0"/>
              </a:spcAft>
              <a:buNone/>
            </a:pPr>
            <a:r>
              <a:rPr lang="en-US" sz="1300" b="1" dirty="0">
                <a:solidFill>
                  <a:srgbClr val="212121"/>
                </a:solidFill>
                <a:latin typeface="Arial"/>
                <a:ea typeface="Arial"/>
                <a:cs typeface="Arial"/>
                <a:sym typeface="Arial"/>
              </a:rPr>
              <a:t>Limiting Belief</a:t>
            </a:r>
          </a:p>
          <a:p>
            <a:pPr marL="0" marR="0" lvl="0" indent="0" algn="l" rtl="0">
              <a:lnSpc>
                <a:spcPct val="115000"/>
              </a:lnSpc>
              <a:spcBef>
                <a:spcPts val="0"/>
              </a:spcBef>
              <a:spcAft>
                <a:spcPts val="0"/>
              </a:spcAft>
              <a:buNone/>
            </a:pPr>
            <a:endParaRPr lang="en-US" sz="1300" b="0" dirty="0">
              <a:solidFill>
                <a:srgbClr val="212121"/>
              </a:solidFill>
              <a:latin typeface="Arial"/>
              <a:ea typeface="Arial"/>
              <a:cs typeface="Arial"/>
              <a:sym typeface="Arial"/>
            </a:endParaRPr>
          </a:p>
          <a:p>
            <a:pPr marL="0" marR="0" lvl="0" indent="0" algn="l" rtl="0">
              <a:lnSpc>
                <a:spcPct val="115000"/>
              </a:lnSpc>
              <a:spcBef>
                <a:spcPts val="0"/>
              </a:spcBef>
              <a:spcAft>
                <a:spcPts val="0"/>
              </a:spcAft>
              <a:buNone/>
            </a:pPr>
            <a:r>
              <a:rPr lang="en-US" sz="1800" b="0" dirty="0">
                <a:solidFill>
                  <a:srgbClr val="212121"/>
                </a:solidFill>
                <a:latin typeface="Arial"/>
                <a:ea typeface="Arial"/>
                <a:cs typeface="Arial"/>
                <a:sym typeface="Arial"/>
              </a:rPr>
              <a:t>Here’s the next Limiting Belief, that workers aren’t qualified. You’ll hear things like “Applicants don’t have the skills we need.” </a:t>
            </a:r>
            <a:endParaRPr sz="1800" b="0" dirty="0">
              <a:solidFill>
                <a:srgbClr val="212121"/>
              </a:solidFill>
              <a:latin typeface="Arial"/>
              <a:ea typeface="Arial"/>
              <a:cs typeface="Arial"/>
              <a:sym typeface="Arial"/>
            </a:endParaRPr>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To overcome this old limiting belief, ask yourself, “Am I expecting others to build my workforce for me?”</a:t>
            </a:r>
            <a:endParaRPr b="0" dirty="0"/>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The new workforce mindset is to connect with community resources to help build the workforce you need. </a:t>
            </a:r>
            <a:endParaRPr b="0" dirty="0"/>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If the trouble is with language barriers, find out who is teaching English classes already. It might be schools, churches or faith groups. </a:t>
            </a:r>
            <a:endParaRPr b="0" dirty="0"/>
          </a:p>
          <a:p>
            <a:pPr marL="0" marR="0" lvl="0" indent="0" algn="l" rtl="0">
              <a:lnSpc>
                <a:spcPct val="115000"/>
              </a:lnSpc>
              <a:spcBef>
                <a:spcPts val="1200"/>
              </a:spcBef>
              <a:spcAft>
                <a:spcPts val="0"/>
              </a:spcAft>
              <a:buNone/>
            </a:pPr>
            <a:endParaRPr b="0" dirty="0"/>
          </a:p>
        </p:txBody>
      </p:sp>
      <p:sp>
        <p:nvSpPr>
          <p:cNvPr id="145" name="Google Shape;145;p1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15000"/>
              </a:lnSpc>
              <a:spcBef>
                <a:spcPts val="0"/>
              </a:spcBef>
              <a:spcAft>
                <a:spcPts val="0"/>
              </a:spcAft>
              <a:buNone/>
            </a:pPr>
            <a:r>
              <a:rPr lang="en-US" sz="1300" b="1" dirty="0"/>
              <a:t>New mindset </a:t>
            </a:r>
          </a:p>
          <a:p>
            <a:pPr marL="0" marR="0" lvl="0" indent="0" algn="l" rtl="0">
              <a:lnSpc>
                <a:spcPct val="115000"/>
              </a:lnSpc>
              <a:spcBef>
                <a:spcPts val="0"/>
              </a:spcBef>
              <a:spcAft>
                <a:spcPts val="0"/>
              </a:spcAft>
              <a:buNone/>
            </a:pPr>
            <a:endParaRPr lang="en-US" sz="1300" dirty="0"/>
          </a:p>
          <a:p>
            <a:pPr marL="0" marR="0" lvl="0" indent="0" algn="l" rtl="0">
              <a:lnSpc>
                <a:spcPct val="115000"/>
              </a:lnSpc>
              <a:spcBef>
                <a:spcPts val="1200"/>
              </a:spcBef>
              <a:spcAft>
                <a:spcPts val="0"/>
              </a:spcAft>
              <a:buNone/>
            </a:pPr>
            <a:r>
              <a:rPr lang="en-US" sz="1400" b="0" dirty="0">
                <a:solidFill>
                  <a:srgbClr val="212121"/>
                </a:solidFill>
                <a:latin typeface="Arial"/>
                <a:ea typeface="Arial"/>
                <a:cs typeface="Arial"/>
                <a:sym typeface="Arial"/>
              </a:rPr>
              <a:t>In Webster City, Iowa, a community nonprofit called All Cultures Equal offers English as a Second Language, or ESL, classes for adults. They have them during the day and later in the evening so people can attend around their work and family schedules. Mothers bring their young children with them too. </a:t>
            </a:r>
            <a:endParaRPr lang="en-US" sz="1400" b="0" dirty="0"/>
          </a:p>
          <a:p>
            <a:pPr marL="0" marR="0" lvl="0" indent="0" algn="l" rtl="0">
              <a:lnSpc>
                <a:spcPct val="115000"/>
              </a:lnSpc>
              <a:spcBef>
                <a:spcPts val="1200"/>
              </a:spcBef>
              <a:spcAft>
                <a:spcPts val="0"/>
              </a:spcAft>
              <a:buNone/>
            </a:pPr>
            <a:r>
              <a:rPr lang="en-US" sz="1400" b="0" dirty="0">
                <a:solidFill>
                  <a:srgbClr val="212121"/>
                </a:solidFill>
                <a:latin typeface="Arial"/>
                <a:ea typeface="Arial"/>
                <a:cs typeface="Arial"/>
                <a:sym typeface="Arial"/>
              </a:rPr>
              <a:t>The school system also has a separate every day class for ESL students. They bring in employers to talk about careers in town. I spoke with these students as part of my job as Chamber Director, and I told them about lots of different places they could work in our county. </a:t>
            </a:r>
            <a:endParaRPr lang="en-US" sz="1400" b="0" dirty="0"/>
          </a:p>
          <a:p>
            <a:pPr marL="0" marR="0" lvl="0" indent="0" algn="l" rtl="0">
              <a:lnSpc>
                <a:spcPct val="115000"/>
              </a:lnSpc>
              <a:spcBef>
                <a:spcPts val="1200"/>
              </a:spcBef>
              <a:spcAft>
                <a:spcPts val="0"/>
              </a:spcAft>
              <a:buNone/>
            </a:pPr>
            <a:endParaRPr dirty="0"/>
          </a:p>
          <a:p>
            <a:pPr marL="0" marR="0" lvl="0" indent="0" algn="l" rtl="0">
              <a:lnSpc>
                <a:spcPct val="115000"/>
              </a:lnSpc>
              <a:spcBef>
                <a:spcPts val="1200"/>
              </a:spcBef>
              <a:spcAft>
                <a:spcPts val="0"/>
              </a:spcAft>
              <a:buNone/>
            </a:pPr>
            <a:r>
              <a:rPr lang="en-US" dirty="0"/>
              <a:t> </a:t>
            </a:r>
            <a:endParaRPr dirty="0"/>
          </a:p>
        </p:txBody>
      </p:sp>
      <p:sp>
        <p:nvSpPr>
          <p:cNvPr id="153" name="Google Shape;153;p1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15000"/>
              </a:lnSpc>
              <a:spcBef>
                <a:spcPts val="0"/>
              </a:spcBef>
              <a:spcAft>
                <a:spcPts val="0"/>
              </a:spcAft>
              <a:buNone/>
            </a:pPr>
            <a:r>
              <a:rPr lang="en-US" sz="1300" b="1" dirty="0"/>
              <a:t>Limiting belief</a:t>
            </a:r>
          </a:p>
          <a:p>
            <a:pPr marL="0" marR="0" lvl="0" indent="0" algn="l" rtl="0">
              <a:lnSpc>
                <a:spcPct val="115000"/>
              </a:lnSpc>
              <a:spcBef>
                <a:spcPts val="0"/>
              </a:spcBef>
              <a:spcAft>
                <a:spcPts val="0"/>
              </a:spcAft>
              <a:buNone/>
            </a:pPr>
            <a:endParaRPr lang="en-US" sz="1300" b="0" dirty="0"/>
          </a:p>
          <a:p>
            <a:pPr marL="0" marR="0" lvl="0" indent="0" algn="l" rtl="0">
              <a:lnSpc>
                <a:spcPct val="115000"/>
              </a:lnSpc>
              <a:spcBef>
                <a:spcPts val="0"/>
              </a:spcBef>
              <a:spcAft>
                <a:spcPts val="0"/>
              </a:spcAft>
              <a:buNone/>
            </a:pPr>
            <a:r>
              <a:rPr lang="en-US" sz="1300" b="0" dirty="0"/>
              <a:t> </a:t>
            </a:r>
            <a:r>
              <a:rPr lang="en-US" sz="1800" b="0" dirty="0">
                <a:solidFill>
                  <a:srgbClr val="212121"/>
                </a:solidFill>
                <a:latin typeface="Arial"/>
                <a:ea typeface="Arial"/>
                <a:cs typeface="Arial"/>
                <a:sym typeface="Arial"/>
              </a:rPr>
              <a:t>The next old Limiting Belief is hanging on to out of date job requirements.</a:t>
            </a:r>
            <a:endParaRPr sz="1800" b="0" dirty="0">
              <a:solidFill>
                <a:srgbClr val="212121"/>
              </a:solidFill>
              <a:latin typeface="Arial"/>
              <a:ea typeface="Arial"/>
              <a:cs typeface="Arial"/>
              <a:sym typeface="Arial"/>
            </a:endParaRPr>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Like, “You have to be strong to work here!” </a:t>
            </a:r>
            <a:endParaRPr b="0" dirty="0"/>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Or “Only people with a college degree should apply.”</a:t>
            </a:r>
            <a:endParaRPr b="0" dirty="0"/>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Or “We want people who can work shifts that change every week.” </a:t>
            </a:r>
            <a:endParaRPr b="0" dirty="0"/>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To overcome this old limiting belief, reevaluate the requirements you have built into the job and the application process. Those high job requirements are a barrier, and you might not need them anymore. </a:t>
            </a:r>
            <a:endParaRPr b="0" dirty="0"/>
          </a:p>
          <a:p>
            <a:pPr marL="0" marR="0" lvl="0" indent="0" algn="l" rtl="0">
              <a:lnSpc>
                <a:spcPct val="115000"/>
              </a:lnSpc>
              <a:spcBef>
                <a:spcPts val="1200"/>
              </a:spcBef>
              <a:spcAft>
                <a:spcPts val="0"/>
              </a:spcAft>
              <a:buNone/>
            </a:pPr>
            <a:endParaRPr sz="1800" b="0" dirty="0">
              <a:solidFill>
                <a:srgbClr val="212121"/>
              </a:solidFill>
              <a:latin typeface="Arial"/>
              <a:ea typeface="Arial"/>
              <a:cs typeface="Arial"/>
              <a:sym typeface="Arial"/>
            </a:endParaRPr>
          </a:p>
          <a:p>
            <a:pPr marL="0" marR="0" lvl="0" indent="0" algn="l" rtl="0">
              <a:lnSpc>
                <a:spcPct val="115000"/>
              </a:lnSpc>
              <a:spcBef>
                <a:spcPts val="1200"/>
              </a:spcBef>
              <a:spcAft>
                <a:spcPts val="0"/>
              </a:spcAft>
              <a:buNone/>
            </a:pPr>
            <a:endParaRPr b="0" dirty="0"/>
          </a:p>
        </p:txBody>
      </p:sp>
      <p:sp>
        <p:nvSpPr>
          <p:cNvPr id="177" name="Google Shape;177;p1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15000"/>
              </a:lnSpc>
              <a:spcBef>
                <a:spcPts val="0"/>
              </a:spcBef>
              <a:spcAft>
                <a:spcPts val="0"/>
              </a:spcAft>
              <a:buNone/>
            </a:pPr>
            <a:r>
              <a:rPr lang="en-US" sz="1800" b="1" dirty="0">
                <a:solidFill>
                  <a:srgbClr val="212121"/>
                </a:solidFill>
                <a:highlight>
                  <a:srgbClr val="FFFF00"/>
                </a:highlight>
                <a:latin typeface="Arial"/>
                <a:ea typeface="Arial"/>
                <a:cs typeface="Arial"/>
                <a:sym typeface="Arial"/>
              </a:rPr>
              <a:t>New mindset </a:t>
            </a:r>
          </a:p>
          <a:p>
            <a:pPr marL="0" marR="0" lvl="0" indent="0" algn="l" rtl="0">
              <a:lnSpc>
                <a:spcPct val="115000"/>
              </a:lnSpc>
              <a:spcBef>
                <a:spcPts val="0"/>
              </a:spcBef>
              <a:spcAft>
                <a:spcPts val="0"/>
              </a:spcAft>
              <a:buNone/>
            </a:pPr>
            <a:endParaRPr lang="en-US" sz="1800" b="0" dirty="0">
              <a:solidFill>
                <a:srgbClr val="212121"/>
              </a:solidFill>
              <a:highlight>
                <a:srgbClr val="FFFF00"/>
              </a:highlight>
              <a:latin typeface="Arial"/>
              <a:ea typeface="Arial"/>
              <a:cs typeface="Arial"/>
              <a:sym typeface="Arial"/>
            </a:endParaRPr>
          </a:p>
          <a:p>
            <a:pPr marL="0" marR="0" lvl="0" indent="0" algn="l" rtl="0">
              <a:lnSpc>
                <a:spcPct val="115000"/>
              </a:lnSpc>
              <a:spcBef>
                <a:spcPts val="0"/>
              </a:spcBef>
              <a:spcAft>
                <a:spcPts val="0"/>
              </a:spcAft>
              <a:buNone/>
            </a:pPr>
            <a:r>
              <a:rPr lang="en-US" sz="1800" b="0" dirty="0">
                <a:solidFill>
                  <a:srgbClr val="212121"/>
                </a:solidFill>
                <a:highlight>
                  <a:srgbClr val="FFFF00"/>
                </a:highlight>
                <a:latin typeface="Arial"/>
                <a:ea typeface="Arial"/>
                <a:cs typeface="Arial"/>
                <a:sym typeface="Arial"/>
              </a:rPr>
              <a:t>The new workforce mindset is to break down the requirements and the work into smaller pieces that better fit the people you have available. </a:t>
            </a:r>
            <a:endParaRPr sz="1800" b="0" dirty="0">
              <a:solidFill>
                <a:srgbClr val="212121"/>
              </a:solidFill>
              <a:latin typeface="Arial"/>
              <a:ea typeface="Arial"/>
              <a:cs typeface="Arial"/>
              <a:sym typeface="Arial"/>
            </a:endParaRPr>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 </a:t>
            </a:r>
            <a:endParaRPr b="0" dirty="0"/>
          </a:p>
          <a:p>
            <a:pPr marL="0" marR="0" lvl="0" indent="0" algn="l" rtl="0">
              <a:lnSpc>
                <a:spcPct val="115000"/>
              </a:lnSpc>
              <a:spcBef>
                <a:spcPts val="1200"/>
              </a:spcBef>
              <a:spcAft>
                <a:spcPts val="0"/>
              </a:spcAft>
              <a:buNone/>
            </a:pPr>
            <a:r>
              <a:rPr lang="en-US" sz="1800" dirty="0">
                <a:solidFill>
                  <a:srgbClr val="212121"/>
                </a:solidFill>
                <a:highlight>
                  <a:srgbClr val="FFFF00"/>
                </a:highlight>
                <a:latin typeface="Arial"/>
                <a:ea typeface="Arial"/>
                <a:cs typeface="Arial"/>
                <a:sym typeface="Arial"/>
              </a:rPr>
              <a:t>Elliot Lake, in remote northern Ontario, is known as a retirement town, and their population is much older than the average town. Jessie, owner of Jessie’s Towing, struggled to find younger workers who could handle the physical labor his jobs required. He decided to try hiring older</a:t>
            </a:r>
            <a:r>
              <a:rPr lang="en-US" sz="1800" b="1" dirty="0">
                <a:solidFill>
                  <a:srgbClr val="212121"/>
                </a:solidFill>
                <a:highlight>
                  <a:srgbClr val="FFFF00"/>
                </a:highlight>
                <a:latin typeface="Arial"/>
                <a:ea typeface="Arial"/>
                <a:cs typeface="Arial"/>
                <a:sym typeface="Arial"/>
              </a:rPr>
              <a:t> </a:t>
            </a:r>
            <a:r>
              <a:rPr lang="en-US" sz="1800" dirty="0">
                <a:solidFill>
                  <a:srgbClr val="212121"/>
                </a:solidFill>
                <a:highlight>
                  <a:srgbClr val="FFFF00"/>
                </a:highlight>
                <a:latin typeface="Arial"/>
                <a:ea typeface="Arial"/>
                <a:cs typeface="Arial"/>
                <a:sym typeface="Arial"/>
              </a:rPr>
              <a:t>workers, but it took some creative thinking. Once he modified his equipment and tools to take less brute strength, he was able to find more people who could do the work. </a:t>
            </a:r>
            <a:endParaRPr sz="1800" dirty="0">
              <a:solidFill>
                <a:srgbClr val="212121"/>
              </a:solidFill>
              <a:latin typeface="Arial"/>
              <a:ea typeface="Arial"/>
              <a:cs typeface="Arial"/>
              <a:sym typeface="Arial"/>
            </a:endParaRPr>
          </a:p>
          <a:p>
            <a:pPr marL="0" marR="0" lvl="0" indent="0" algn="l" rtl="0">
              <a:lnSpc>
                <a:spcPct val="115000"/>
              </a:lnSpc>
              <a:spcBef>
                <a:spcPts val="1200"/>
              </a:spcBef>
              <a:spcAft>
                <a:spcPts val="0"/>
              </a:spcAft>
              <a:buNone/>
            </a:pPr>
            <a:r>
              <a:rPr lang="en-US" sz="1800" dirty="0">
                <a:solidFill>
                  <a:srgbClr val="212121"/>
                </a:solidFill>
                <a:highlight>
                  <a:srgbClr val="FFFF00"/>
                </a:highlight>
                <a:latin typeface="Arial"/>
                <a:ea typeface="Arial"/>
                <a:cs typeface="Arial"/>
                <a:sym typeface="Arial"/>
              </a:rPr>
              <a:t>That’s the new mindset: literally cut down the equipment if you have to. </a:t>
            </a:r>
            <a:endParaRPr dirty="0"/>
          </a:p>
          <a:p>
            <a:pPr marL="0" marR="0" lvl="0" indent="0" algn="l" rtl="0">
              <a:lnSpc>
                <a:spcPct val="115000"/>
              </a:lnSpc>
              <a:spcBef>
                <a:spcPts val="1200"/>
              </a:spcBef>
              <a:spcAft>
                <a:spcPts val="0"/>
              </a:spcAft>
              <a:buNone/>
            </a:pPr>
            <a:endParaRPr sz="1800" dirty="0">
              <a:solidFill>
                <a:srgbClr val="212121"/>
              </a:solidFill>
              <a:highlight>
                <a:srgbClr val="FFFF00"/>
              </a:highlight>
              <a:latin typeface="Arial"/>
              <a:ea typeface="Arial"/>
              <a:cs typeface="Arial"/>
              <a:sym typeface="Arial"/>
            </a:endParaRPr>
          </a:p>
          <a:p>
            <a:pPr marL="0" marR="0" lvl="0" indent="0" algn="l" rtl="0">
              <a:lnSpc>
                <a:spcPct val="115000"/>
              </a:lnSpc>
              <a:spcBef>
                <a:spcPts val="1200"/>
              </a:spcBef>
              <a:spcAft>
                <a:spcPts val="0"/>
              </a:spcAft>
              <a:buClr>
                <a:srgbClr val="FFFFFF"/>
              </a:buClr>
              <a:buSzPts val="800"/>
              <a:buFont typeface="Calibri"/>
              <a:buNone/>
            </a:pPr>
            <a:r>
              <a:rPr lang="en-US" sz="800" u="sng" dirty="0">
                <a:solidFill>
                  <a:srgbClr val="FFFFFF"/>
                </a:solidFill>
              </a:rPr>
              <a:t> </a:t>
            </a:r>
            <a:endParaRPr sz="800" dirty="0">
              <a:solidFill>
                <a:srgbClr val="FFFFFF"/>
              </a:solidFill>
            </a:endParaRPr>
          </a:p>
          <a:p>
            <a:pPr marL="0" marR="0" lvl="0" indent="0" algn="l" rtl="0">
              <a:lnSpc>
                <a:spcPct val="115000"/>
              </a:lnSpc>
              <a:spcBef>
                <a:spcPts val="1200"/>
              </a:spcBef>
              <a:spcAft>
                <a:spcPts val="0"/>
              </a:spcAft>
              <a:buNone/>
            </a:pPr>
            <a:endParaRPr sz="1800" dirty="0">
              <a:solidFill>
                <a:srgbClr val="212121"/>
              </a:solidFill>
              <a:latin typeface="Arial"/>
              <a:ea typeface="Arial"/>
              <a:cs typeface="Arial"/>
              <a:sym typeface="Arial"/>
            </a:endParaRPr>
          </a:p>
        </p:txBody>
      </p:sp>
      <p:sp>
        <p:nvSpPr>
          <p:cNvPr id="185" name="Google Shape;185;p1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15000"/>
              </a:lnSpc>
              <a:spcBef>
                <a:spcPts val="0"/>
              </a:spcBef>
              <a:spcAft>
                <a:spcPts val="0"/>
              </a:spcAft>
              <a:buNone/>
            </a:pPr>
            <a:r>
              <a:rPr lang="en-US" sz="1800" b="1" dirty="0">
                <a:solidFill>
                  <a:srgbClr val="212121"/>
                </a:solidFill>
                <a:highlight>
                  <a:srgbClr val="FFFF00"/>
                </a:highlight>
                <a:latin typeface="Arial"/>
                <a:ea typeface="Arial"/>
                <a:cs typeface="Arial"/>
                <a:sym typeface="Arial"/>
              </a:rPr>
              <a:t>Limiting Belief </a:t>
            </a:r>
          </a:p>
          <a:p>
            <a:pPr marL="0" marR="0" lvl="0" indent="0" algn="l" rtl="0">
              <a:lnSpc>
                <a:spcPct val="115000"/>
              </a:lnSpc>
              <a:spcBef>
                <a:spcPts val="0"/>
              </a:spcBef>
              <a:spcAft>
                <a:spcPts val="0"/>
              </a:spcAft>
              <a:buNone/>
            </a:pPr>
            <a:endParaRPr lang="en-US" sz="1800" b="1" dirty="0">
              <a:solidFill>
                <a:srgbClr val="212121"/>
              </a:solidFill>
              <a:highlight>
                <a:srgbClr val="FFFF00"/>
              </a:highlight>
              <a:latin typeface="Arial"/>
              <a:ea typeface="Arial"/>
              <a:cs typeface="Arial"/>
              <a:sym typeface="Arial"/>
            </a:endParaRPr>
          </a:p>
          <a:p>
            <a:pPr marL="0" marR="0" lvl="0" indent="0" algn="l" rtl="0">
              <a:lnSpc>
                <a:spcPct val="115000"/>
              </a:lnSpc>
              <a:spcBef>
                <a:spcPts val="0"/>
              </a:spcBef>
              <a:spcAft>
                <a:spcPts val="0"/>
              </a:spcAft>
              <a:buNone/>
            </a:pPr>
            <a:r>
              <a:rPr lang="en-US" sz="1800" b="1" dirty="0">
                <a:solidFill>
                  <a:srgbClr val="212121"/>
                </a:solidFill>
                <a:highlight>
                  <a:srgbClr val="FFFF00"/>
                </a:highlight>
                <a:latin typeface="Arial"/>
                <a:ea typeface="Arial"/>
                <a:cs typeface="Arial"/>
                <a:sym typeface="Arial"/>
              </a:rPr>
              <a:t> </a:t>
            </a:r>
            <a:r>
              <a:rPr lang="en-US" sz="1800" b="0" dirty="0">
                <a:solidFill>
                  <a:srgbClr val="212121"/>
                </a:solidFill>
                <a:latin typeface="Arial"/>
                <a:ea typeface="Arial"/>
                <a:cs typeface="Arial"/>
                <a:sym typeface="Arial"/>
              </a:rPr>
              <a:t>Another outdated requirement is inflexible working hours.  </a:t>
            </a:r>
            <a:endParaRPr sz="1800" b="0" dirty="0">
              <a:solidFill>
                <a:srgbClr val="212121"/>
              </a:solidFill>
              <a:latin typeface="Arial"/>
              <a:ea typeface="Arial"/>
              <a:cs typeface="Arial"/>
              <a:sym typeface="Arial"/>
            </a:endParaRPr>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Jessie also stayed flexible and provided shorter working hours for his semi-retired workers.  </a:t>
            </a:r>
            <a:endParaRPr dirty="0"/>
          </a:p>
          <a:p>
            <a:pPr marL="0" marR="0" lvl="0" indent="0" algn="l" rtl="0">
              <a:lnSpc>
                <a:spcPct val="115000"/>
              </a:lnSpc>
              <a:spcBef>
                <a:spcPts val="1200"/>
              </a:spcBef>
              <a:spcAft>
                <a:spcPts val="0"/>
              </a:spcAft>
              <a:buNone/>
            </a:pPr>
            <a:endParaRPr sz="1800" dirty="0">
              <a:solidFill>
                <a:srgbClr val="212121"/>
              </a:solidFill>
              <a:latin typeface="Arial"/>
              <a:ea typeface="Arial"/>
              <a:cs typeface="Arial"/>
              <a:sym typeface="Arial"/>
            </a:endParaRPr>
          </a:p>
          <a:p>
            <a:pPr marL="0" marR="0" lvl="0" indent="0" algn="l" rtl="0">
              <a:lnSpc>
                <a:spcPct val="115000"/>
              </a:lnSpc>
              <a:spcBef>
                <a:spcPts val="1200"/>
              </a:spcBef>
              <a:spcAft>
                <a:spcPts val="0"/>
              </a:spcAft>
              <a:buNone/>
            </a:pPr>
            <a:endParaRPr sz="1800" dirty="0">
              <a:solidFill>
                <a:srgbClr val="212121"/>
              </a:solidFill>
              <a:latin typeface="Arial"/>
              <a:ea typeface="Arial"/>
              <a:cs typeface="Arial"/>
              <a:sym typeface="Arial"/>
            </a:endParaRPr>
          </a:p>
          <a:p>
            <a:pPr marL="0" marR="0" lvl="0" indent="0" algn="l" rtl="0">
              <a:lnSpc>
                <a:spcPct val="115000"/>
              </a:lnSpc>
              <a:spcBef>
                <a:spcPts val="1200"/>
              </a:spcBef>
              <a:spcAft>
                <a:spcPts val="0"/>
              </a:spcAft>
              <a:buNone/>
            </a:pPr>
            <a:r>
              <a:rPr lang="en-US" sz="2800" dirty="0"/>
              <a:t> </a:t>
            </a:r>
            <a:endParaRPr sz="1800" dirty="0">
              <a:solidFill>
                <a:srgbClr val="212121"/>
              </a:solidFill>
              <a:latin typeface="Arial"/>
              <a:ea typeface="Arial"/>
              <a:cs typeface="Arial"/>
              <a:sym typeface="Arial"/>
            </a:endParaRPr>
          </a:p>
        </p:txBody>
      </p:sp>
      <p:sp>
        <p:nvSpPr>
          <p:cNvPr id="193" name="Google Shape;193;p1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2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15000"/>
              </a:lnSpc>
              <a:spcBef>
                <a:spcPts val="0"/>
              </a:spcBef>
              <a:spcAft>
                <a:spcPts val="0"/>
              </a:spcAft>
              <a:buNone/>
            </a:pPr>
            <a:r>
              <a:rPr lang="en-US" sz="1800" b="1" dirty="0">
                <a:solidFill>
                  <a:srgbClr val="212121"/>
                </a:solidFill>
                <a:latin typeface="Arial"/>
                <a:ea typeface="Arial"/>
                <a:cs typeface="Arial"/>
                <a:sym typeface="Arial"/>
              </a:rPr>
              <a:t>New mindset </a:t>
            </a:r>
          </a:p>
          <a:p>
            <a:pPr marL="0" marR="0" lvl="0" indent="0" algn="l" rtl="0">
              <a:lnSpc>
                <a:spcPct val="115000"/>
              </a:lnSpc>
              <a:spcBef>
                <a:spcPts val="0"/>
              </a:spcBef>
              <a:spcAft>
                <a:spcPts val="0"/>
              </a:spcAft>
              <a:buNone/>
            </a:pPr>
            <a:endParaRPr lang="en-US" sz="1800" dirty="0">
              <a:solidFill>
                <a:srgbClr val="212121"/>
              </a:solidFill>
              <a:latin typeface="Arial"/>
              <a:ea typeface="Arial"/>
              <a:cs typeface="Arial"/>
              <a:sym typeface="Arial"/>
            </a:endParaRPr>
          </a:p>
          <a:p>
            <a:pPr marL="0" marR="0" lvl="0" indent="0" algn="l" rtl="0">
              <a:lnSpc>
                <a:spcPct val="115000"/>
              </a:lnSpc>
              <a:spcBef>
                <a:spcPts val="0"/>
              </a:spcBef>
              <a:spcAft>
                <a:spcPts val="0"/>
              </a:spcAft>
              <a:buNone/>
            </a:pPr>
            <a:r>
              <a:rPr lang="en-US" sz="1800" dirty="0">
                <a:solidFill>
                  <a:srgbClr val="212121"/>
                </a:solidFill>
                <a:latin typeface="Arial"/>
                <a:ea typeface="Arial"/>
                <a:cs typeface="Arial"/>
                <a:sym typeface="Arial"/>
              </a:rPr>
              <a:t>One trend we’ve seen lately in our travels is local people working single shifts, one day a week, to help keep places open.</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Raymond, a local chamber director in Big Timber, Montana, and his wife work at the local brewery on the weekends as needed. They are not permanent staff, just temporary help. It’s fun for them as they get to see many of their friends (and drink beer). It’s great for the new brewery until enough staff is hired.</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This may be a temporary way to get through a workforce crunch. </a:t>
            </a:r>
            <a:endParaRPr dirty="0"/>
          </a:p>
          <a:p>
            <a:pPr marL="0" marR="0" lvl="0" indent="0" algn="l" rtl="0">
              <a:lnSpc>
                <a:spcPct val="115000"/>
              </a:lnSpc>
              <a:spcBef>
                <a:spcPts val="1200"/>
              </a:spcBef>
              <a:spcAft>
                <a:spcPts val="0"/>
              </a:spcAft>
              <a:buNone/>
            </a:pPr>
            <a:endParaRPr sz="1800" dirty="0">
              <a:solidFill>
                <a:srgbClr val="212121"/>
              </a:solidFill>
              <a:latin typeface="Arial"/>
              <a:ea typeface="Arial"/>
              <a:cs typeface="Arial"/>
              <a:sym typeface="Arial"/>
            </a:endParaRPr>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 </a:t>
            </a:r>
            <a:endParaRPr dirty="0"/>
          </a:p>
          <a:p>
            <a:pPr marL="0" marR="0" lvl="0" indent="0" algn="l" rtl="0">
              <a:lnSpc>
                <a:spcPct val="115000"/>
              </a:lnSpc>
              <a:spcBef>
                <a:spcPts val="1200"/>
              </a:spcBef>
              <a:spcAft>
                <a:spcPts val="0"/>
              </a:spcAft>
              <a:buNone/>
            </a:pPr>
            <a:endParaRPr sz="1800" dirty="0">
              <a:solidFill>
                <a:srgbClr val="212121"/>
              </a:solidFill>
              <a:latin typeface="Arial"/>
              <a:ea typeface="Arial"/>
              <a:cs typeface="Arial"/>
              <a:sym typeface="Arial"/>
            </a:endParaRPr>
          </a:p>
        </p:txBody>
      </p:sp>
      <p:sp>
        <p:nvSpPr>
          <p:cNvPr id="201" name="Google Shape;201;p2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2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15000"/>
              </a:lnSpc>
              <a:spcBef>
                <a:spcPts val="0"/>
              </a:spcBef>
              <a:spcAft>
                <a:spcPts val="0"/>
              </a:spcAft>
              <a:buNone/>
            </a:pPr>
            <a:r>
              <a:rPr lang="en-US" sz="1800" b="0" dirty="0">
                <a:solidFill>
                  <a:srgbClr val="212121"/>
                </a:solidFill>
                <a:highlight>
                  <a:srgbClr val="FFFF00"/>
                </a:highlight>
                <a:latin typeface="Arial"/>
                <a:ea typeface="Arial"/>
                <a:cs typeface="Arial"/>
                <a:sym typeface="Arial"/>
              </a:rPr>
              <a:t> </a:t>
            </a:r>
            <a:r>
              <a:rPr lang="en-US" sz="1800" b="1" dirty="0">
                <a:solidFill>
                  <a:srgbClr val="212121"/>
                </a:solidFill>
                <a:highlight>
                  <a:srgbClr val="FFFF00"/>
                </a:highlight>
                <a:latin typeface="Arial"/>
                <a:ea typeface="Arial"/>
                <a:cs typeface="Arial"/>
                <a:sym typeface="Arial"/>
              </a:rPr>
              <a:t>Limiting belief</a:t>
            </a:r>
          </a:p>
          <a:p>
            <a:pPr marL="0" marR="0" lvl="0" indent="0" algn="l" rtl="0">
              <a:lnSpc>
                <a:spcPct val="115000"/>
              </a:lnSpc>
              <a:spcBef>
                <a:spcPts val="0"/>
              </a:spcBef>
              <a:spcAft>
                <a:spcPts val="0"/>
              </a:spcAft>
              <a:buNone/>
            </a:pPr>
            <a:endParaRPr lang="en-US" sz="1800" b="0" dirty="0">
              <a:solidFill>
                <a:srgbClr val="212121"/>
              </a:solidFill>
              <a:highlight>
                <a:srgbClr val="FFFF00"/>
              </a:highlight>
              <a:latin typeface="Arial"/>
              <a:ea typeface="Arial"/>
              <a:cs typeface="Arial"/>
              <a:sym typeface="Arial"/>
            </a:endParaRPr>
          </a:p>
          <a:p>
            <a:pPr marL="0" marR="0" lvl="0" indent="0" algn="l" rtl="0">
              <a:lnSpc>
                <a:spcPct val="115000"/>
              </a:lnSpc>
              <a:spcBef>
                <a:spcPts val="0"/>
              </a:spcBef>
              <a:spcAft>
                <a:spcPts val="0"/>
              </a:spcAft>
              <a:buNone/>
            </a:pPr>
            <a:r>
              <a:rPr lang="en-US" sz="1800" b="0" dirty="0">
                <a:solidFill>
                  <a:srgbClr val="212121"/>
                </a:solidFill>
                <a:latin typeface="Arial"/>
                <a:ea typeface="Arial"/>
                <a:cs typeface="Arial"/>
                <a:sym typeface="Arial"/>
              </a:rPr>
              <a:t>One of the best publicized limiting beliefs is, “We can’t afford to pay better.” </a:t>
            </a:r>
            <a:endParaRPr b="0" dirty="0"/>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The solution may be easier than you think. </a:t>
            </a:r>
            <a:endParaRPr b="0" dirty="0"/>
          </a:p>
        </p:txBody>
      </p:sp>
      <p:sp>
        <p:nvSpPr>
          <p:cNvPr id="225" name="Google Shape;225;p2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2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15000"/>
              </a:lnSpc>
              <a:spcBef>
                <a:spcPts val="0"/>
              </a:spcBef>
              <a:spcAft>
                <a:spcPts val="0"/>
              </a:spcAft>
              <a:buNone/>
            </a:pPr>
            <a:r>
              <a:rPr lang="en-US" sz="1800" b="1" dirty="0">
                <a:solidFill>
                  <a:srgbClr val="212121"/>
                </a:solidFill>
                <a:latin typeface="Arial"/>
                <a:ea typeface="Arial"/>
                <a:cs typeface="Arial"/>
                <a:sym typeface="Arial"/>
              </a:rPr>
              <a:t>New Mindset </a:t>
            </a:r>
          </a:p>
          <a:p>
            <a:pPr marL="0" marR="0" lvl="0" indent="0" algn="l" rtl="0">
              <a:lnSpc>
                <a:spcPct val="115000"/>
              </a:lnSpc>
              <a:spcBef>
                <a:spcPts val="0"/>
              </a:spcBef>
              <a:spcAft>
                <a:spcPts val="0"/>
              </a:spcAft>
              <a:buNone/>
            </a:pPr>
            <a:endParaRPr lang="en-US" sz="1800" dirty="0">
              <a:solidFill>
                <a:srgbClr val="212121"/>
              </a:solidFill>
              <a:latin typeface="Arial"/>
              <a:ea typeface="Arial"/>
              <a:cs typeface="Arial"/>
              <a:sym typeface="Arial"/>
            </a:endParaRPr>
          </a:p>
          <a:p>
            <a:pPr marL="0" marR="0" lvl="0" indent="0" algn="l" rtl="0">
              <a:lnSpc>
                <a:spcPct val="115000"/>
              </a:lnSpc>
              <a:spcBef>
                <a:spcPts val="0"/>
              </a:spcBef>
              <a:spcAft>
                <a:spcPts val="0"/>
              </a:spcAft>
              <a:buNone/>
            </a:pPr>
            <a:r>
              <a:rPr lang="en-US" sz="1800" dirty="0">
                <a:solidFill>
                  <a:srgbClr val="212121"/>
                </a:solidFill>
                <a:latin typeface="Arial"/>
                <a:ea typeface="Arial"/>
                <a:cs typeface="Arial"/>
                <a:sym typeface="Arial"/>
              </a:rPr>
              <a:t>The new workforce mindset is to value people enough to find a way.</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One coffee shop in Jefferson, Iowa, was struggling to find baristas. So they tried an experiment. They raised the pay for baristas to $15 an hour. They immediately received 47 applications, with many new well qualified people. They paid for it by raising the cost for a fancy coffee </a:t>
            </a:r>
            <a:r>
              <a:rPr lang="en-US" sz="1800" i="1" dirty="0">
                <a:solidFill>
                  <a:srgbClr val="212121"/>
                </a:solidFill>
                <a:latin typeface="Arial"/>
                <a:ea typeface="Arial"/>
                <a:cs typeface="Arial"/>
                <a:sym typeface="Arial"/>
              </a:rPr>
              <a:t>by a quarter. Only 25 cents. </a:t>
            </a:r>
            <a:endParaRPr sz="1800" dirty="0">
              <a:solidFill>
                <a:srgbClr val="212121"/>
              </a:solidFill>
              <a:latin typeface="Arial"/>
              <a:ea typeface="Arial"/>
              <a:cs typeface="Arial"/>
              <a:sym typeface="Arial"/>
            </a:endParaRPr>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You see that new workforce mindset: let’s find a way. </a:t>
            </a:r>
            <a:endParaRPr dirty="0"/>
          </a:p>
          <a:p>
            <a:pPr marL="0" marR="0" lvl="0" indent="0" algn="l" rtl="0">
              <a:lnSpc>
                <a:spcPct val="115000"/>
              </a:lnSpc>
              <a:spcBef>
                <a:spcPts val="1200"/>
              </a:spcBef>
              <a:spcAft>
                <a:spcPts val="0"/>
              </a:spcAft>
              <a:buNone/>
            </a:pPr>
            <a:endParaRPr sz="1800" dirty="0">
              <a:solidFill>
                <a:srgbClr val="212121"/>
              </a:solidFill>
              <a:latin typeface="Arial"/>
              <a:ea typeface="Arial"/>
              <a:cs typeface="Arial"/>
              <a:sym typeface="Arial"/>
            </a:endParaRPr>
          </a:p>
          <a:p>
            <a:pPr marL="0" marR="0" lvl="0" indent="0" algn="l" rtl="0">
              <a:lnSpc>
                <a:spcPct val="115000"/>
              </a:lnSpc>
              <a:spcBef>
                <a:spcPts val="1200"/>
              </a:spcBef>
              <a:spcAft>
                <a:spcPts val="0"/>
              </a:spcAft>
              <a:buNone/>
            </a:pPr>
            <a:r>
              <a:rPr lang="en-US" sz="1800" b="1" dirty="0">
                <a:solidFill>
                  <a:srgbClr val="212121"/>
                </a:solidFill>
                <a:latin typeface="Arial"/>
                <a:ea typeface="Arial"/>
                <a:cs typeface="Arial"/>
                <a:sym typeface="Arial"/>
              </a:rPr>
              <a:t> </a:t>
            </a:r>
            <a:endParaRPr sz="1800" dirty="0">
              <a:solidFill>
                <a:srgbClr val="212121"/>
              </a:solidFill>
              <a:latin typeface="Arial"/>
              <a:ea typeface="Arial"/>
              <a:cs typeface="Arial"/>
              <a:sym typeface="Arial"/>
            </a:endParaRPr>
          </a:p>
        </p:txBody>
      </p:sp>
      <p:sp>
        <p:nvSpPr>
          <p:cNvPr id="233" name="Google Shape;233;p2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15000"/>
              </a:lnSpc>
              <a:spcBef>
                <a:spcPts val="0"/>
              </a:spcBef>
              <a:spcAft>
                <a:spcPts val="0"/>
              </a:spcAft>
              <a:buNone/>
            </a:pPr>
            <a:r>
              <a:rPr lang="en-US" sz="1800" b="1" dirty="0">
                <a:solidFill>
                  <a:srgbClr val="212121"/>
                </a:solidFill>
                <a:latin typeface="Arial"/>
                <a:ea typeface="Arial"/>
                <a:cs typeface="Arial"/>
                <a:sym typeface="Arial"/>
              </a:rPr>
              <a:t>Workforce is a huge deal </a:t>
            </a:r>
          </a:p>
          <a:p>
            <a:pPr marL="0" marR="0" lvl="0" indent="0" algn="l" rtl="0">
              <a:lnSpc>
                <a:spcPct val="115000"/>
              </a:lnSpc>
              <a:spcBef>
                <a:spcPts val="0"/>
              </a:spcBef>
              <a:spcAft>
                <a:spcPts val="0"/>
              </a:spcAft>
              <a:buNone/>
            </a:pP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Workforce consistently is one of the top 5 on our survey of rural challenges. Lots of different factors contribute to our ongoing workforce shortage. </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Rural areas have a tighter labor supply because we’re rural. Our total population is smaller, with older people, more disability, more addiction, lower education rates and lower rates of participation in the workforce than in the more urban areas. Of course, rural employers struggle to fill job openings! </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 </a:t>
            </a:r>
            <a:endParaRPr dirty="0"/>
          </a:p>
          <a:p>
            <a:pPr marL="0" lvl="0" indent="0" algn="l" rtl="0">
              <a:spcBef>
                <a:spcPts val="600"/>
              </a:spcBef>
              <a:spcAft>
                <a:spcPts val="0"/>
              </a:spcAft>
              <a:buNone/>
            </a:pPr>
            <a:endParaRPr sz="1300" dirty="0"/>
          </a:p>
        </p:txBody>
      </p:sp>
      <p:sp>
        <p:nvSpPr>
          <p:cNvPr id="59" name="Google Shape;59;p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2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15000"/>
              </a:lnSpc>
              <a:spcBef>
                <a:spcPts val="0"/>
              </a:spcBef>
              <a:spcAft>
                <a:spcPts val="0"/>
              </a:spcAft>
              <a:buNone/>
            </a:pPr>
            <a:r>
              <a:rPr lang="en-US" sz="1800" b="1" dirty="0">
                <a:solidFill>
                  <a:srgbClr val="212121"/>
                </a:solidFill>
                <a:highlight>
                  <a:srgbClr val="FFFF00"/>
                </a:highlight>
                <a:latin typeface="Arial"/>
                <a:ea typeface="Arial"/>
                <a:cs typeface="Arial"/>
                <a:sym typeface="Arial"/>
              </a:rPr>
              <a:t>Limiting Belief</a:t>
            </a:r>
          </a:p>
          <a:p>
            <a:pPr marL="0" marR="0" lvl="0" indent="0" algn="l" rtl="0">
              <a:lnSpc>
                <a:spcPct val="115000"/>
              </a:lnSpc>
              <a:spcBef>
                <a:spcPts val="0"/>
              </a:spcBef>
              <a:spcAft>
                <a:spcPts val="0"/>
              </a:spcAft>
              <a:buNone/>
            </a:pPr>
            <a:endParaRPr lang="en-US" sz="1800" b="1" dirty="0">
              <a:solidFill>
                <a:srgbClr val="212121"/>
              </a:solidFill>
              <a:highlight>
                <a:srgbClr val="FFFF00"/>
              </a:highlight>
              <a:latin typeface="Arial"/>
              <a:ea typeface="Arial"/>
              <a:cs typeface="Arial"/>
              <a:sym typeface="Arial"/>
            </a:endParaRPr>
          </a:p>
          <a:p>
            <a:pPr marL="0" marR="0" lvl="0" indent="0" algn="l" rtl="0">
              <a:lnSpc>
                <a:spcPct val="115000"/>
              </a:lnSpc>
              <a:spcBef>
                <a:spcPts val="0"/>
              </a:spcBef>
              <a:spcAft>
                <a:spcPts val="0"/>
              </a:spcAft>
              <a:buNone/>
            </a:pPr>
            <a:r>
              <a:rPr lang="en-US" sz="1800" b="1" dirty="0">
                <a:solidFill>
                  <a:srgbClr val="212121"/>
                </a:solidFill>
                <a:highlight>
                  <a:srgbClr val="FFFF00"/>
                </a:highlight>
                <a:latin typeface="Arial"/>
                <a:ea typeface="Arial"/>
                <a:cs typeface="Arial"/>
                <a:sym typeface="Arial"/>
              </a:rPr>
              <a:t> </a:t>
            </a:r>
            <a:r>
              <a:rPr lang="en-US" sz="1800" b="0" dirty="0">
                <a:solidFill>
                  <a:srgbClr val="212121"/>
                </a:solidFill>
                <a:latin typeface="Arial"/>
                <a:ea typeface="Arial"/>
                <a:cs typeface="Arial"/>
                <a:sym typeface="Arial"/>
              </a:rPr>
              <a:t>Our next limiting belief is that even problem employees are worth keeping. So you’ll hear things like, “Oh, I could never fire that person.”</a:t>
            </a:r>
            <a:endParaRPr b="0"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But when some people are creating drama or making other people leave the business, you won’t solve your workforce problem until you let them go or help them change.  </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We all know someone working in a local business who is driving away customers or making employee’s lives miserable.  </a:t>
            </a:r>
            <a:endParaRPr dirty="0"/>
          </a:p>
          <a:p>
            <a:pPr marL="0" marR="0" lvl="0" indent="0" algn="l" rtl="0">
              <a:lnSpc>
                <a:spcPct val="115000"/>
              </a:lnSpc>
              <a:spcBef>
                <a:spcPts val="1200"/>
              </a:spcBef>
              <a:spcAft>
                <a:spcPts val="0"/>
              </a:spcAft>
              <a:buNone/>
            </a:pPr>
            <a:endParaRPr sz="1800" dirty="0">
              <a:solidFill>
                <a:srgbClr val="212121"/>
              </a:solidFill>
              <a:latin typeface="Arial"/>
              <a:ea typeface="Arial"/>
              <a:cs typeface="Arial"/>
              <a:sym typeface="Arial"/>
            </a:endParaRPr>
          </a:p>
          <a:p>
            <a:pPr marL="0" marR="0" lvl="0" indent="0" algn="l" rtl="0">
              <a:lnSpc>
                <a:spcPct val="115000"/>
              </a:lnSpc>
              <a:spcBef>
                <a:spcPts val="1200"/>
              </a:spcBef>
              <a:spcAft>
                <a:spcPts val="0"/>
              </a:spcAft>
              <a:buNone/>
            </a:pPr>
            <a:r>
              <a:rPr lang="en-US" sz="2800" dirty="0"/>
              <a:t> </a:t>
            </a:r>
            <a:endParaRPr sz="1800" dirty="0">
              <a:solidFill>
                <a:srgbClr val="212121"/>
              </a:solidFill>
              <a:latin typeface="Arial"/>
              <a:ea typeface="Arial"/>
              <a:cs typeface="Arial"/>
              <a:sym typeface="Arial"/>
            </a:endParaRPr>
          </a:p>
        </p:txBody>
      </p:sp>
      <p:sp>
        <p:nvSpPr>
          <p:cNvPr id="241" name="Google Shape;241;p2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2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15000"/>
              </a:lnSpc>
              <a:spcBef>
                <a:spcPts val="0"/>
              </a:spcBef>
              <a:spcAft>
                <a:spcPts val="0"/>
              </a:spcAft>
              <a:buNone/>
            </a:pPr>
            <a:r>
              <a:rPr lang="en-US" sz="1800" b="1" dirty="0">
                <a:solidFill>
                  <a:srgbClr val="212121"/>
                </a:solidFill>
                <a:highlight>
                  <a:srgbClr val="FFFF00"/>
                </a:highlight>
                <a:latin typeface="Arial"/>
                <a:ea typeface="Arial"/>
                <a:cs typeface="Arial"/>
                <a:sym typeface="Arial"/>
              </a:rPr>
              <a:t>New mindset</a:t>
            </a:r>
          </a:p>
          <a:p>
            <a:pPr marL="0" marR="0" lvl="0" indent="0" algn="l" rtl="0">
              <a:lnSpc>
                <a:spcPct val="115000"/>
              </a:lnSpc>
              <a:spcBef>
                <a:spcPts val="0"/>
              </a:spcBef>
              <a:spcAft>
                <a:spcPts val="0"/>
              </a:spcAft>
              <a:buNone/>
            </a:pPr>
            <a:endParaRPr lang="en-US" sz="1800" b="1" dirty="0">
              <a:solidFill>
                <a:srgbClr val="212121"/>
              </a:solidFill>
              <a:highlight>
                <a:srgbClr val="FFFF00"/>
              </a:highlight>
              <a:latin typeface="Arial"/>
              <a:ea typeface="Arial"/>
              <a:cs typeface="Arial"/>
              <a:sym typeface="Arial"/>
            </a:endParaRPr>
          </a:p>
          <a:p>
            <a:pPr marL="0" marR="0" lvl="0" indent="0" algn="l" rtl="0">
              <a:lnSpc>
                <a:spcPct val="115000"/>
              </a:lnSpc>
              <a:spcBef>
                <a:spcPts val="0"/>
              </a:spcBef>
              <a:spcAft>
                <a:spcPts val="0"/>
              </a:spcAft>
              <a:buNone/>
            </a:pPr>
            <a:r>
              <a:rPr lang="en-US" sz="1800" b="1" dirty="0">
                <a:solidFill>
                  <a:srgbClr val="212121"/>
                </a:solidFill>
                <a:highlight>
                  <a:srgbClr val="FFFF00"/>
                </a:highlight>
                <a:latin typeface="Arial"/>
                <a:ea typeface="Arial"/>
                <a:cs typeface="Arial"/>
                <a:sym typeface="Arial"/>
              </a:rPr>
              <a:t> </a:t>
            </a:r>
            <a:r>
              <a:rPr lang="en-US" sz="1800" b="0" dirty="0">
                <a:solidFill>
                  <a:srgbClr val="212121"/>
                </a:solidFill>
                <a:latin typeface="Arial"/>
                <a:ea typeface="Arial"/>
                <a:cs typeface="Arial"/>
                <a:sym typeface="Arial"/>
              </a:rPr>
              <a:t>The new workforce mindset is to care enough about all the other people to do what you have to with that one person.</a:t>
            </a:r>
            <a:endParaRPr sz="1800" b="0" dirty="0">
              <a:solidFill>
                <a:srgbClr val="212121"/>
              </a:solidFill>
              <a:latin typeface="Arial"/>
              <a:ea typeface="Arial"/>
              <a:cs typeface="Arial"/>
              <a:sym typeface="Arial"/>
            </a:endParaRPr>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Sometimes we just have to help someone move on and find a different job that will be a better fit for them. Or find a way to help them grow into the job, or use technology to limit how much damage someone can cause. </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 </a:t>
            </a:r>
            <a:endParaRPr dirty="0"/>
          </a:p>
          <a:p>
            <a:pPr marL="0" marR="0" lvl="0" indent="0" algn="l" rtl="0">
              <a:lnSpc>
                <a:spcPct val="115000"/>
              </a:lnSpc>
              <a:spcBef>
                <a:spcPts val="1200"/>
              </a:spcBef>
              <a:spcAft>
                <a:spcPts val="0"/>
              </a:spcAft>
              <a:buNone/>
            </a:pPr>
            <a:endParaRPr sz="1800" dirty="0">
              <a:solidFill>
                <a:srgbClr val="212121"/>
              </a:solidFill>
              <a:latin typeface="Arial"/>
              <a:ea typeface="Arial"/>
              <a:cs typeface="Arial"/>
              <a:sym typeface="Arial"/>
            </a:endParaRPr>
          </a:p>
        </p:txBody>
      </p:sp>
      <p:sp>
        <p:nvSpPr>
          <p:cNvPr id="249" name="Google Shape;249;p2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2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15000"/>
              </a:lnSpc>
              <a:spcBef>
                <a:spcPts val="0"/>
              </a:spcBef>
              <a:spcAft>
                <a:spcPts val="0"/>
              </a:spcAft>
              <a:buNone/>
            </a:pPr>
            <a:r>
              <a:rPr lang="en-US" sz="1800" b="1" dirty="0">
                <a:solidFill>
                  <a:srgbClr val="212121"/>
                </a:solidFill>
                <a:highlight>
                  <a:srgbClr val="FFFF00"/>
                </a:highlight>
                <a:latin typeface="Arial"/>
                <a:ea typeface="Arial"/>
                <a:cs typeface="Arial"/>
                <a:sym typeface="Arial"/>
              </a:rPr>
              <a:t> Take action</a:t>
            </a:r>
          </a:p>
          <a:p>
            <a:pPr marL="0" marR="0" lvl="0" indent="0" algn="l" rtl="0">
              <a:lnSpc>
                <a:spcPct val="115000"/>
              </a:lnSpc>
              <a:spcBef>
                <a:spcPts val="0"/>
              </a:spcBef>
              <a:spcAft>
                <a:spcPts val="0"/>
              </a:spcAft>
              <a:buNone/>
            </a:pPr>
            <a:endParaRPr lang="en-US" sz="1800" b="1" dirty="0">
              <a:solidFill>
                <a:srgbClr val="212121"/>
              </a:solidFill>
              <a:highlight>
                <a:srgbClr val="FFFF00"/>
              </a:highlight>
              <a:latin typeface="Arial"/>
              <a:ea typeface="Arial"/>
              <a:cs typeface="Arial"/>
              <a:sym typeface="Arial"/>
            </a:endParaRPr>
          </a:p>
          <a:p>
            <a:pPr marL="0" marR="0" lvl="0" indent="0" algn="l" rtl="0">
              <a:lnSpc>
                <a:spcPct val="115000"/>
              </a:lnSpc>
              <a:spcBef>
                <a:spcPts val="0"/>
              </a:spcBef>
              <a:spcAft>
                <a:spcPts val="0"/>
              </a:spcAft>
              <a:buNone/>
            </a:pPr>
            <a:r>
              <a:rPr lang="en-US" sz="1800" dirty="0">
                <a:solidFill>
                  <a:srgbClr val="212121"/>
                </a:solidFill>
                <a:latin typeface="Arial"/>
                <a:ea typeface="Arial"/>
                <a:cs typeface="Arial"/>
                <a:sym typeface="Arial"/>
              </a:rPr>
              <a:t>When Becky and her ran a retail store, they had one of those employees who just had to have drama. She tolerated this for way too long because that person had actually worked there before they bought the business. Eventually, they noticed a serious cash shortfall, but couldn’t prove who was doing it. Becky decided to set up a new integrated point of sale and inventory system that would give them better financial tracking. It turned out, that employee quit the day before they started the new system. That freed them up to make some positive new hires. </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You can use technology or training to encourage someone to move along or to limit their damage. The important thing is to take action. You’ll never solve your workforce problem when you allow one person to make things worse.</a:t>
            </a:r>
            <a:endParaRPr dirty="0"/>
          </a:p>
          <a:p>
            <a:pPr marL="0" marR="0" lvl="0" indent="0" algn="l" rtl="0">
              <a:lnSpc>
                <a:spcPct val="115000"/>
              </a:lnSpc>
              <a:spcBef>
                <a:spcPts val="1200"/>
              </a:spcBef>
              <a:spcAft>
                <a:spcPts val="0"/>
              </a:spcAft>
              <a:buNone/>
            </a:pPr>
            <a:endParaRPr sz="1800" dirty="0">
              <a:solidFill>
                <a:srgbClr val="212121"/>
              </a:solidFill>
              <a:latin typeface="Arial"/>
              <a:ea typeface="Arial"/>
              <a:cs typeface="Arial"/>
              <a:sym typeface="Arial"/>
            </a:endParaRPr>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 </a:t>
            </a:r>
            <a:endParaRPr dirty="0"/>
          </a:p>
        </p:txBody>
      </p:sp>
      <p:sp>
        <p:nvSpPr>
          <p:cNvPr id="257" name="Google Shape;257;p2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2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15000"/>
              </a:lnSpc>
              <a:spcBef>
                <a:spcPts val="0"/>
              </a:spcBef>
              <a:spcAft>
                <a:spcPts val="0"/>
              </a:spcAft>
              <a:buNone/>
            </a:pPr>
            <a:r>
              <a:rPr lang="en-US" sz="1800" b="1" dirty="0">
                <a:solidFill>
                  <a:srgbClr val="212121"/>
                </a:solidFill>
                <a:highlight>
                  <a:srgbClr val="FFFF00"/>
                </a:highlight>
                <a:latin typeface="Arial"/>
                <a:ea typeface="Arial"/>
                <a:cs typeface="Arial"/>
                <a:sym typeface="Arial"/>
              </a:rPr>
              <a:t>Limiting belief</a:t>
            </a:r>
          </a:p>
          <a:p>
            <a:pPr marL="0" marR="0" lvl="0" indent="0" algn="l" rtl="0">
              <a:lnSpc>
                <a:spcPct val="115000"/>
              </a:lnSpc>
              <a:spcBef>
                <a:spcPts val="0"/>
              </a:spcBef>
              <a:spcAft>
                <a:spcPts val="0"/>
              </a:spcAft>
              <a:buNone/>
            </a:pPr>
            <a:endParaRPr lang="en-US" sz="1800" b="1" dirty="0">
              <a:solidFill>
                <a:srgbClr val="212121"/>
              </a:solidFill>
              <a:highlight>
                <a:srgbClr val="FFFF00"/>
              </a:highlight>
              <a:latin typeface="Arial"/>
              <a:ea typeface="Arial"/>
              <a:cs typeface="Arial"/>
              <a:sym typeface="Arial"/>
            </a:endParaRPr>
          </a:p>
          <a:p>
            <a:pPr marL="0" marR="0" lvl="0" indent="0" algn="l" rtl="0">
              <a:lnSpc>
                <a:spcPct val="115000"/>
              </a:lnSpc>
              <a:spcBef>
                <a:spcPts val="0"/>
              </a:spcBef>
              <a:spcAft>
                <a:spcPts val="0"/>
              </a:spcAft>
              <a:buNone/>
            </a:pPr>
            <a:r>
              <a:rPr lang="en-US" sz="1800" b="1" dirty="0">
                <a:solidFill>
                  <a:srgbClr val="212121"/>
                </a:solidFill>
                <a:highlight>
                  <a:srgbClr val="FFFF00"/>
                </a:highlight>
                <a:latin typeface="Arial"/>
                <a:ea typeface="Arial"/>
                <a:cs typeface="Arial"/>
                <a:sym typeface="Arial"/>
              </a:rPr>
              <a:t> </a:t>
            </a:r>
            <a:r>
              <a:rPr lang="en-US" sz="1800" b="0" dirty="0">
                <a:solidFill>
                  <a:srgbClr val="212121"/>
                </a:solidFill>
                <a:latin typeface="Arial"/>
                <a:ea typeface="Arial"/>
                <a:cs typeface="Arial"/>
                <a:sym typeface="Arial"/>
              </a:rPr>
              <a:t>Our final limiting belief is about what we can and can’t do because we’re rural. In the past, we had to take what we could get, because we’re so far from the big cities. We’d say things like, “I wish we had that here.” or “We can’t afford that new technology.” </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 </a:t>
            </a:r>
            <a:endParaRPr dirty="0"/>
          </a:p>
        </p:txBody>
      </p:sp>
      <p:sp>
        <p:nvSpPr>
          <p:cNvPr id="265" name="Google Shape;265;p2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15000"/>
              </a:lnSpc>
              <a:spcBef>
                <a:spcPts val="0"/>
              </a:spcBef>
              <a:spcAft>
                <a:spcPts val="0"/>
              </a:spcAft>
              <a:buNone/>
            </a:pPr>
            <a:r>
              <a:rPr lang="en-US" sz="1800" b="1" dirty="0">
                <a:solidFill>
                  <a:srgbClr val="212121"/>
                </a:solidFill>
                <a:latin typeface="Arial"/>
                <a:ea typeface="Arial"/>
                <a:cs typeface="Arial"/>
                <a:sym typeface="Arial"/>
              </a:rPr>
              <a:t>New mindset</a:t>
            </a:r>
          </a:p>
          <a:p>
            <a:pPr marL="0" marR="0" lvl="0" indent="0" algn="l" rtl="0">
              <a:lnSpc>
                <a:spcPct val="115000"/>
              </a:lnSpc>
              <a:spcBef>
                <a:spcPts val="0"/>
              </a:spcBef>
              <a:spcAft>
                <a:spcPts val="0"/>
              </a:spcAft>
              <a:buNone/>
            </a:pPr>
            <a:endParaRPr lang="en-US" sz="1800" b="0" dirty="0">
              <a:solidFill>
                <a:srgbClr val="212121"/>
              </a:solidFill>
              <a:latin typeface="Arial"/>
              <a:ea typeface="Arial"/>
              <a:cs typeface="Arial"/>
              <a:sym typeface="Arial"/>
            </a:endParaRPr>
          </a:p>
          <a:p>
            <a:pPr marL="0" marR="0" lvl="0" indent="0" algn="l" rtl="0">
              <a:lnSpc>
                <a:spcPct val="115000"/>
              </a:lnSpc>
              <a:spcBef>
                <a:spcPts val="0"/>
              </a:spcBef>
              <a:spcAft>
                <a:spcPts val="0"/>
              </a:spcAft>
              <a:buNone/>
            </a:pPr>
            <a:r>
              <a:rPr lang="en-US" sz="1800" b="0" dirty="0">
                <a:solidFill>
                  <a:srgbClr val="212121"/>
                </a:solidFill>
                <a:latin typeface="Arial"/>
                <a:ea typeface="Arial"/>
                <a:cs typeface="Arial"/>
                <a:sym typeface="Arial"/>
              </a:rPr>
              <a:t>To overcome that old limiting belief, ask if you are keeping up with today’s technology and how costs are dropping.</a:t>
            </a:r>
            <a:endParaRPr dirty="0"/>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We’ve heard from plenty of rural businesses who are making more use of automation that cuts down on their workforce requirements. </a:t>
            </a:r>
            <a:endParaRPr dirty="0"/>
          </a:p>
          <a:p>
            <a:pPr marL="0" marR="0" lvl="0" indent="0" algn="l" rtl="0">
              <a:lnSpc>
                <a:spcPct val="115000"/>
              </a:lnSpc>
              <a:spcBef>
                <a:spcPts val="600"/>
              </a:spcBef>
              <a:spcAft>
                <a:spcPts val="0"/>
              </a:spcAft>
              <a:buNone/>
            </a:pPr>
            <a:endParaRPr sz="1800" b="1" dirty="0">
              <a:solidFill>
                <a:srgbClr val="212121"/>
              </a:solidFill>
              <a:highlight>
                <a:srgbClr val="FFFF00"/>
              </a:highlight>
              <a:latin typeface="Arial"/>
              <a:ea typeface="Arial"/>
              <a:cs typeface="Arial"/>
              <a:sym typeface="Arial"/>
            </a:endParaRPr>
          </a:p>
          <a:p>
            <a:pPr marL="0" marR="0" lvl="0" indent="0" algn="l" rtl="0">
              <a:lnSpc>
                <a:spcPct val="115000"/>
              </a:lnSpc>
              <a:spcBef>
                <a:spcPts val="0"/>
              </a:spcBef>
              <a:spcAft>
                <a:spcPts val="0"/>
              </a:spcAft>
              <a:buNone/>
            </a:pPr>
            <a:r>
              <a:rPr lang="en-US" sz="1800" b="1" dirty="0">
                <a:solidFill>
                  <a:srgbClr val="212121"/>
                </a:solidFill>
                <a:highlight>
                  <a:srgbClr val="FFFF00"/>
                </a:highlight>
                <a:latin typeface="Arial"/>
                <a:ea typeface="Arial"/>
                <a:cs typeface="Arial"/>
                <a:sym typeface="Arial"/>
              </a:rPr>
              <a:t> </a:t>
            </a:r>
            <a:r>
              <a:rPr lang="en-US" sz="1800" dirty="0">
                <a:solidFill>
                  <a:srgbClr val="000000"/>
                </a:solidFill>
                <a:latin typeface="Arial"/>
                <a:ea typeface="Arial"/>
                <a:cs typeface="Arial"/>
                <a:sym typeface="Arial"/>
              </a:rPr>
              <a:t>Friends from Oregon told me about a local lumber mill. It has a reputation of churning through workers. No one wants to stand on their feet for an 8 hour shift of repetitive work in a noisy and unpleasant environment. Some people don’t even last a full day; they quit after their first break on the first day. This leads to comments from older managers about “kids these days” being weak, and not able to tough it out.</a:t>
            </a:r>
            <a:endParaRPr sz="1800" dirty="0">
              <a:solidFill>
                <a:srgbClr val="212121"/>
              </a:solidFill>
              <a:latin typeface="Arial"/>
              <a:ea typeface="Arial"/>
              <a:cs typeface="Arial"/>
              <a:sym typeface="Arial"/>
            </a:endParaRPr>
          </a:p>
          <a:p>
            <a:pPr marL="0" marR="0" lvl="0" indent="0" algn="l" rtl="0">
              <a:lnSpc>
                <a:spcPct val="115000"/>
              </a:lnSpc>
              <a:spcBef>
                <a:spcPts val="0"/>
              </a:spcBef>
              <a:spcAft>
                <a:spcPts val="0"/>
              </a:spcAft>
              <a:buNone/>
            </a:pPr>
            <a:r>
              <a:rPr lang="en-US" sz="1800" dirty="0">
                <a:solidFill>
                  <a:srgbClr val="000000"/>
                </a:solidFill>
                <a:latin typeface="Arial"/>
                <a:ea typeface="Arial"/>
                <a:cs typeface="Arial"/>
                <a:sym typeface="Arial"/>
              </a:rPr>
              <a:t> </a:t>
            </a:r>
            <a:endParaRPr sz="1800" dirty="0">
              <a:solidFill>
                <a:srgbClr val="212121"/>
              </a:solidFill>
              <a:latin typeface="Arial"/>
              <a:ea typeface="Arial"/>
              <a:cs typeface="Arial"/>
              <a:sym typeface="Arial"/>
            </a:endParaRPr>
          </a:p>
          <a:p>
            <a:pPr marL="0" marR="0" lvl="0" indent="0" algn="l" rtl="0">
              <a:lnSpc>
                <a:spcPct val="115000"/>
              </a:lnSpc>
              <a:spcBef>
                <a:spcPts val="0"/>
              </a:spcBef>
              <a:spcAft>
                <a:spcPts val="0"/>
              </a:spcAft>
              <a:buNone/>
            </a:pPr>
            <a:r>
              <a:rPr lang="en-US" sz="1800" dirty="0">
                <a:solidFill>
                  <a:srgbClr val="000000"/>
                </a:solidFill>
                <a:latin typeface="Arial"/>
                <a:ea typeface="Arial"/>
                <a:cs typeface="Arial"/>
                <a:sym typeface="Arial"/>
              </a:rPr>
              <a:t>The same family that owns that old mill recently built a new mill in a nearby small town. It will yield just as much production, more or less, of an innovative new wood-based product. But it’s nearly all automated. Instead of 450 jobs, this mill will have 50. And instead of all those jobs being those repetitive, noisy, unpleasant and tough, most of the 50 will be cleaner, more comfortable and at a higher level of responsibility and meaning.</a:t>
            </a:r>
            <a:endParaRPr sz="1800" dirty="0">
              <a:solidFill>
                <a:srgbClr val="212121"/>
              </a:solidFill>
              <a:latin typeface="Arial"/>
              <a:ea typeface="Arial"/>
              <a:cs typeface="Arial"/>
              <a:sym typeface="Arial"/>
            </a:endParaRPr>
          </a:p>
          <a:p>
            <a:pPr marL="0" marR="0" lvl="0" indent="0" algn="l" rtl="0">
              <a:lnSpc>
                <a:spcPct val="115000"/>
              </a:lnSpc>
              <a:spcBef>
                <a:spcPts val="600"/>
              </a:spcBef>
              <a:spcAft>
                <a:spcPts val="0"/>
              </a:spcAft>
              <a:buNone/>
            </a:pPr>
            <a:endParaRPr sz="1800" dirty="0">
              <a:solidFill>
                <a:srgbClr val="212121"/>
              </a:solidFill>
              <a:latin typeface="Arial"/>
              <a:ea typeface="Arial"/>
              <a:cs typeface="Arial"/>
              <a:sym typeface="Arial"/>
            </a:endParaRPr>
          </a:p>
        </p:txBody>
      </p:sp>
      <p:sp>
        <p:nvSpPr>
          <p:cNvPr id="273" name="Google Shape;273;p2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3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3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15000"/>
              </a:lnSpc>
              <a:spcBef>
                <a:spcPts val="0"/>
              </a:spcBef>
              <a:spcAft>
                <a:spcPts val="0"/>
              </a:spcAft>
              <a:buNone/>
            </a:pPr>
            <a:r>
              <a:rPr lang="en-US" sz="1800" b="1" dirty="0">
                <a:solidFill>
                  <a:srgbClr val="000000"/>
                </a:solidFill>
                <a:latin typeface="Arial"/>
                <a:ea typeface="Arial"/>
                <a:cs typeface="Arial"/>
                <a:sym typeface="Arial"/>
              </a:rPr>
              <a:t>Look outside</a:t>
            </a:r>
          </a:p>
          <a:p>
            <a:pPr marL="0" marR="0" lvl="0" indent="0" algn="l" rtl="0">
              <a:lnSpc>
                <a:spcPct val="115000"/>
              </a:lnSpc>
              <a:spcBef>
                <a:spcPts val="0"/>
              </a:spcBef>
              <a:spcAft>
                <a:spcPts val="0"/>
              </a:spcAft>
              <a:buNone/>
            </a:pPr>
            <a:endParaRPr lang="en-US" sz="1800" b="0" dirty="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US" sz="1800" b="0" dirty="0">
                <a:solidFill>
                  <a:srgbClr val="000000"/>
                </a:solidFill>
                <a:latin typeface="Arial"/>
                <a:ea typeface="Arial"/>
                <a:cs typeface="Arial"/>
                <a:sym typeface="Arial"/>
              </a:rPr>
              <a:t>If you can’t delegate a task to automation technology, you can also look outside your local workforce.  </a:t>
            </a:r>
            <a:endParaRPr sz="1800" b="0" dirty="0">
              <a:solidFill>
                <a:srgbClr val="212121"/>
              </a:solidFill>
              <a:latin typeface="Arial"/>
              <a:ea typeface="Arial"/>
              <a:cs typeface="Arial"/>
              <a:sym typeface="Arial"/>
            </a:endParaRPr>
          </a:p>
          <a:p>
            <a:pPr marL="0" marR="0" lvl="0" indent="0" algn="l" rtl="0">
              <a:lnSpc>
                <a:spcPct val="115000"/>
              </a:lnSpc>
              <a:spcBef>
                <a:spcPts val="600"/>
              </a:spcBef>
              <a:spcAft>
                <a:spcPts val="0"/>
              </a:spcAft>
              <a:buNone/>
            </a:pPr>
            <a:r>
              <a:rPr lang="en-US" sz="1800" dirty="0">
                <a:solidFill>
                  <a:srgbClr val="212121"/>
                </a:solidFill>
                <a:latin typeface="Arial"/>
                <a:ea typeface="Arial"/>
                <a:cs typeface="Arial"/>
                <a:sym typeface="Arial"/>
              </a:rPr>
              <a:t>Our friend Cheryl Lawson from Tulsa contracts on Fiverr for certain tasks, like creating hundreds of coordinated graphics for her conferences. She calls the people she hires “magic elves” because it feels like magic to her to have those tasks completed quickly and inexpensively, and she doesn’t have to do it herself. </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Did you realize that even manufacturing can now be a service like that? If you are struggling to find highly qualified machinists, you could outsource some production temporarily. </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Anyone can use an app to order manufactured parts or products from small manufacturers or independent machine shops that have equipment sitting idle part of the time. </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They’ll make products for you with 3D printing, computer aided machining and manufacturing, laser etching, water forming and lots of other processes using dozens of possible materials. There is no minimum quantity required. You get instant pricing and rapid delivery. </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Sound like the future? Just search for “on-demand manufacturing” and you’ll find businesses like Hubs.com and </a:t>
            </a:r>
            <a:r>
              <a:rPr lang="en-US" sz="1800" dirty="0" err="1">
                <a:solidFill>
                  <a:srgbClr val="212121"/>
                </a:solidFill>
                <a:latin typeface="Arial"/>
                <a:ea typeface="Arial"/>
                <a:cs typeface="Arial"/>
                <a:sym typeface="Arial"/>
              </a:rPr>
              <a:t>Xometry</a:t>
            </a:r>
            <a:r>
              <a:rPr lang="en-US" sz="1800" dirty="0">
                <a:solidFill>
                  <a:srgbClr val="212121"/>
                </a:solidFill>
                <a:latin typeface="Arial"/>
                <a:ea typeface="Arial"/>
                <a:cs typeface="Arial"/>
                <a:sym typeface="Arial"/>
              </a:rPr>
              <a:t> doing this today. </a:t>
            </a:r>
            <a:endParaRPr dirty="0"/>
          </a:p>
          <a:p>
            <a:pPr marL="0" marR="0" lvl="0" indent="0" algn="l" rtl="0">
              <a:lnSpc>
                <a:spcPct val="115000"/>
              </a:lnSpc>
              <a:spcBef>
                <a:spcPts val="1200"/>
              </a:spcBef>
              <a:spcAft>
                <a:spcPts val="0"/>
              </a:spcAft>
              <a:buNone/>
            </a:pPr>
            <a:endParaRPr lang="en-US" sz="1800" dirty="0">
              <a:solidFill>
                <a:srgbClr val="212121"/>
              </a:solidFill>
              <a:latin typeface="Arial"/>
              <a:ea typeface="Arial"/>
              <a:cs typeface="Arial"/>
              <a:sym typeface="Arial"/>
            </a:endParaRPr>
          </a:p>
        </p:txBody>
      </p:sp>
      <p:sp>
        <p:nvSpPr>
          <p:cNvPr id="288" name="Google Shape;288;p3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3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3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15000"/>
              </a:lnSpc>
              <a:spcBef>
                <a:spcPts val="0"/>
              </a:spcBef>
              <a:spcAft>
                <a:spcPts val="0"/>
              </a:spcAft>
              <a:buNone/>
            </a:pPr>
            <a:r>
              <a:rPr lang="en-US" sz="1800" b="1" dirty="0">
                <a:solidFill>
                  <a:srgbClr val="000000"/>
                </a:solidFill>
                <a:latin typeface="Arial"/>
                <a:ea typeface="Arial"/>
                <a:cs typeface="Arial"/>
                <a:sym typeface="Arial"/>
              </a:rPr>
              <a:t>VR </a:t>
            </a:r>
          </a:p>
          <a:p>
            <a:pPr marL="0" marR="0" lvl="0" indent="0" algn="l" rtl="0">
              <a:lnSpc>
                <a:spcPct val="115000"/>
              </a:lnSpc>
              <a:spcBef>
                <a:spcPts val="0"/>
              </a:spcBef>
              <a:spcAft>
                <a:spcPts val="0"/>
              </a:spcAft>
              <a:buNone/>
            </a:pPr>
            <a:endParaRPr lang="en-US" sz="1800" b="0" dirty="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US" sz="1800" b="0" dirty="0">
                <a:solidFill>
                  <a:srgbClr val="000000"/>
                </a:solidFill>
                <a:latin typeface="Arial"/>
                <a:ea typeface="Arial"/>
                <a:cs typeface="Arial"/>
                <a:sym typeface="Arial"/>
              </a:rPr>
              <a:t> </a:t>
            </a:r>
            <a:r>
              <a:rPr lang="en-US" sz="1800" b="0" dirty="0">
                <a:solidFill>
                  <a:srgbClr val="212121"/>
                </a:solidFill>
                <a:highlight>
                  <a:srgbClr val="FFFF00"/>
                </a:highlight>
                <a:latin typeface="Arial"/>
                <a:ea typeface="Arial"/>
                <a:cs typeface="Arial"/>
                <a:sym typeface="Arial"/>
              </a:rPr>
              <a:t>Finally, how are you using augmented or virtual reality as training tools? </a:t>
            </a:r>
            <a:endParaRPr sz="1800" b="0" dirty="0">
              <a:solidFill>
                <a:srgbClr val="212121"/>
              </a:solidFill>
              <a:latin typeface="Arial"/>
              <a:ea typeface="Arial"/>
              <a:cs typeface="Arial"/>
              <a:sym typeface="Arial"/>
            </a:endParaRPr>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You know that pilots have been training in flight simulators for decades. Now there are lots of different virtual reality, VR, or augmented reality, AR, job training examples. And costs are coming down all the time. </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Health care professionals can practice performing surgery or drawing blood with virtual patients that respond to them. </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Construction worker trainees can learn to work together virtually before heading out into more dangerous environments. </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 </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Augmented reality headsets or glasses can provide real-time, step-by-step instructions overlaid on the real world. </a:t>
            </a:r>
            <a:r>
              <a:rPr lang="en-US" sz="1800" dirty="0">
                <a:solidFill>
                  <a:srgbClr val="212121"/>
                </a:solidFill>
                <a:highlight>
                  <a:srgbClr val="FFFF00"/>
                </a:highlight>
                <a:latin typeface="Arial"/>
                <a:ea typeface="Arial"/>
                <a:cs typeface="Arial"/>
                <a:sym typeface="Arial"/>
              </a:rPr>
              <a:t>Boeing already uses AR for the technicians who install and maintain electrical wiring in their aircraft. Instead of pulling out the paper wiring diagram which was literally 20 feet long, now they just look through a set of AR glasses, and they see labels right on the wiring and a precise diagram of what to do next. Boeing measured a 90% improvement in the quality of work done by newly hired technicians and 30% reduction of how long it takes. </a:t>
            </a:r>
            <a:endParaRPr dirty="0"/>
          </a:p>
          <a:p>
            <a:pPr marL="0" marR="0" lvl="0" indent="0" algn="l" rtl="0">
              <a:lnSpc>
                <a:spcPct val="115000"/>
              </a:lnSpc>
              <a:spcBef>
                <a:spcPts val="1200"/>
              </a:spcBef>
              <a:spcAft>
                <a:spcPts val="0"/>
              </a:spcAft>
              <a:buNone/>
            </a:pPr>
            <a:endParaRPr sz="1800" dirty="0">
              <a:solidFill>
                <a:srgbClr val="212121"/>
              </a:solidFill>
              <a:highlight>
                <a:srgbClr val="FFFF00"/>
              </a:highlight>
              <a:latin typeface="Arial"/>
              <a:ea typeface="Arial"/>
              <a:cs typeface="Arial"/>
              <a:sym typeface="Arial"/>
            </a:endParaRPr>
          </a:p>
          <a:p>
            <a:pPr marL="0" marR="0" lvl="0" indent="0" algn="l" rtl="0">
              <a:lnSpc>
                <a:spcPct val="115000"/>
              </a:lnSpc>
              <a:spcBef>
                <a:spcPts val="1200"/>
              </a:spcBef>
              <a:spcAft>
                <a:spcPts val="0"/>
              </a:spcAft>
              <a:buNone/>
            </a:pPr>
            <a:endParaRPr sz="1800" dirty="0">
              <a:solidFill>
                <a:srgbClr val="212121"/>
              </a:solidFill>
              <a:highlight>
                <a:srgbClr val="FFFF00"/>
              </a:highlight>
              <a:latin typeface="Arial"/>
              <a:ea typeface="Arial"/>
              <a:cs typeface="Arial"/>
              <a:sym typeface="Arial"/>
            </a:endParaRPr>
          </a:p>
          <a:p>
            <a:pPr marL="0" marR="0" lvl="0" indent="0" algn="l" rtl="0">
              <a:lnSpc>
                <a:spcPct val="115000"/>
              </a:lnSpc>
              <a:spcBef>
                <a:spcPts val="1200"/>
              </a:spcBef>
              <a:spcAft>
                <a:spcPts val="0"/>
              </a:spcAft>
              <a:buNone/>
            </a:pPr>
            <a:r>
              <a:rPr lang="en-US" sz="1800" dirty="0">
                <a:solidFill>
                  <a:srgbClr val="212121"/>
                </a:solidFill>
                <a:highlight>
                  <a:srgbClr val="FFFF00"/>
                </a:highlight>
                <a:latin typeface="Arial"/>
                <a:ea typeface="Arial"/>
                <a:cs typeface="Arial"/>
                <a:sym typeface="Arial"/>
              </a:rPr>
              <a:t> </a:t>
            </a:r>
            <a:endParaRPr sz="1800" dirty="0">
              <a:solidFill>
                <a:srgbClr val="212121"/>
              </a:solidFill>
              <a:latin typeface="Arial"/>
              <a:ea typeface="Arial"/>
              <a:cs typeface="Arial"/>
              <a:sym typeface="Arial"/>
            </a:endParaRPr>
          </a:p>
          <a:p>
            <a:pPr marL="0" marR="0" lvl="0" indent="0" algn="l" rtl="0">
              <a:lnSpc>
                <a:spcPct val="115000"/>
              </a:lnSpc>
              <a:spcBef>
                <a:spcPts val="600"/>
              </a:spcBef>
              <a:spcAft>
                <a:spcPts val="0"/>
              </a:spcAft>
              <a:buNone/>
            </a:pPr>
            <a:endParaRPr sz="1800" dirty="0">
              <a:solidFill>
                <a:srgbClr val="212121"/>
              </a:solidFill>
              <a:latin typeface="Arial"/>
              <a:ea typeface="Arial"/>
              <a:cs typeface="Arial"/>
              <a:sym typeface="Arial"/>
            </a:endParaRPr>
          </a:p>
        </p:txBody>
      </p:sp>
      <p:sp>
        <p:nvSpPr>
          <p:cNvPr id="296" name="Google Shape;296;p3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3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3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15000"/>
              </a:lnSpc>
              <a:spcBef>
                <a:spcPts val="0"/>
              </a:spcBef>
              <a:spcAft>
                <a:spcPts val="0"/>
              </a:spcAft>
              <a:buNone/>
            </a:pPr>
            <a:r>
              <a:rPr lang="en-US" sz="1800" b="1" dirty="0">
                <a:solidFill>
                  <a:srgbClr val="000000"/>
                </a:solidFill>
                <a:latin typeface="Arial"/>
                <a:ea typeface="Arial"/>
                <a:cs typeface="Arial"/>
                <a:sym typeface="Arial"/>
              </a:rPr>
              <a:t>You can do this</a:t>
            </a:r>
          </a:p>
          <a:p>
            <a:pPr marL="0" marR="0" lvl="0" indent="0" algn="l" rtl="0">
              <a:lnSpc>
                <a:spcPct val="115000"/>
              </a:lnSpc>
              <a:spcBef>
                <a:spcPts val="0"/>
              </a:spcBef>
              <a:spcAft>
                <a:spcPts val="0"/>
              </a:spcAft>
              <a:buNone/>
            </a:pPr>
            <a:endParaRPr lang="en-US" sz="1800" b="1" dirty="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US" sz="1800" b="1" dirty="0">
                <a:solidFill>
                  <a:srgbClr val="000000"/>
                </a:solidFill>
                <a:latin typeface="Arial"/>
                <a:ea typeface="Arial"/>
                <a:cs typeface="Arial"/>
                <a:sym typeface="Arial"/>
              </a:rPr>
              <a:t> </a:t>
            </a:r>
            <a:r>
              <a:rPr lang="en-US" sz="1800" dirty="0">
                <a:solidFill>
                  <a:srgbClr val="212121"/>
                </a:solidFill>
                <a:latin typeface="Arial"/>
                <a:ea typeface="Arial"/>
                <a:cs typeface="Arial"/>
                <a:sym typeface="Arial"/>
              </a:rPr>
              <a:t>Is there any reason you can’t do things like this in your business? </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And before you let someone tell you it’s too expensive, you can get a VR headset </a:t>
            </a:r>
            <a:r>
              <a:rPr lang="en-US" sz="1800" b="0" dirty="0">
                <a:solidFill>
                  <a:srgbClr val="212121"/>
                </a:solidFill>
                <a:latin typeface="Arial"/>
                <a:ea typeface="Arial"/>
                <a:cs typeface="Arial"/>
                <a:sym typeface="Arial"/>
              </a:rPr>
              <a:t>like this one </a:t>
            </a:r>
            <a:r>
              <a:rPr lang="en-US" sz="1800" dirty="0">
                <a:solidFill>
                  <a:srgbClr val="212121"/>
                </a:solidFill>
                <a:latin typeface="Arial"/>
                <a:ea typeface="Arial"/>
                <a:cs typeface="Arial"/>
                <a:sym typeface="Arial"/>
              </a:rPr>
              <a:t>for around $20. You just pop your phone into it.</a:t>
            </a:r>
            <a:endParaRPr dirty="0"/>
          </a:p>
          <a:p>
            <a:pPr marL="0" marR="0" lvl="0" indent="0" algn="l" rtl="0">
              <a:lnSpc>
                <a:spcPct val="115000"/>
              </a:lnSpc>
              <a:spcBef>
                <a:spcPts val="1200"/>
              </a:spcBef>
              <a:spcAft>
                <a:spcPts val="0"/>
              </a:spcAft>
              <a:buNone/>
            </a:pPr>
            <a:endParaRPr sz="1800" dirty="0">
              <a:solidFill>
                <a:srgbClr val="212121"/>
              </a:solidFill>
              <a:latin typeface="Arial"/>
              <a:ea typeface="Arial"/>
              <a:cs typeface="Arial"/>
              <a:sym typeface="Arial"/>
            </a:endParaRPr>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 </a:t>
            </a:r>
            <a:endParaRPr dirty="0"/>
          </a:p>
          <a:p>
            <a:pPr marL="0" marR="0" lvl="0" indent="0" algn="l" rtl="0">
              <a:lnSpc>
                <a:spcPct val="115000"/>
              </a:lnSpc>
              <a:spcBef>
                <a:spcPts val="1200"/>
              </a:spcBef>
              <a:spcAft>
                <a:spcPts val="0"/>
              </a:spcAft>
              <a:buNone/>
            </a:pPr>
            <a:endParaRPr sz="1800" dirty="0">
              <a:solidFill>
                <a:srgbClr val="212121"/>
              </a:solidFill>
              <a:latin typeface="Arial"/>
              <a:ea typeface="Arial"/>
              <a:cs typeface="Arial"/>
              <a:sym typeface="Arial"/>
            </a:endParaRPr>
          </a:p>
        </p:txBody>
      </p:sp>
      <p:sp>
        <p:nvSpPr>
          <p:cNvPr id="304" name="Google Shape;304;p3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3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3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15000"/>
              </a:lnSpc>
              <a:spcBef>
                <a:spcPts val="0"/>
              </a:spcBef>
              <a:spcAft>
                <a:spcPts val="0"/>
              </a:spcAft>
              <a:buNone/>
            </a:pPr>
            <a:r>
              <a:rPr lang="en-US" sz="1800" b="1" dirty="0">
                <a:solidFill>
                  <a:srgbClr val="000000"/>
                </a:solidFill>
                <a:latin typeface="Arial"/>
                <a:ea typeface="Arial"/>
                <a:cs typeface="Arial"/>
                <a:sym typeface="Arial"/>
              </a:rPr>
              <a:t>Old limits</a:t>
            </a:r>
          </a:p>
          <a:p>
            <a:pPr marL="0" marR="0" lvl="0" indent="0" algn="l" rtl="0">
              <a:lnSpc>
                <a:spcPct val="115000"/>
              </a:lnSpc>
              <a:spcBef>
                <a:spcPts val="0"/>
              </a:spcBef>
              <a:spcAft>
                <a:spcPts val="0"/>
              </a:spcAft>
              <a:buNone/>
            </a:pPr>
            <a:r>
              <a:rPr lang="en-US" sz="1800" b="1" dirty="0">
                <a:solidFill>
                  <a:srgbClr val="000000"/>
                </a:solidFill>
                <a:latin typeface="Arial"/>
                <a:ea typeface="Arial"/>
                <a:cs typeface="Arial"/>
                <a:sym typeface="Arial"/>
              </a:rPr>
              <a:t> </a:t>
            </a:r>
            <a:r>
              <a:rPr lang="en-US" sz="1800" dirty="0">
                <a:solidFill>
                  <a:srgbClr val="222222"/>
                </a:solidFill>
                <a:latin typeface="Arial"/>
                <a:ea typeface="Arial"/>
                <a:cs typeface="Arial"/>
                <a:sym typeface="Arial"/>
              </a:rPr>
              <a:t>We do recognize that the workforce challenges you are facing may be more complex than the relatively simple stories we’ve presented today. What we would like for you to take away from this presentation is the mindset. Old limits around workforce don’t have to be limits anymore. Presume that no matter what challenges you are facing there are ways to make progress by taking small steps. </a:t>
            </a:r>
            <a:endParaRPr dirty="0"/>
          </a:p>
          <a:p>
            <a:pPr marL="0" marR="0" lvl="0" indent="0" algn="l" rtl="0">
              <a:lnSpc>
                <a:spcPct val="115000"/>
              </a:lnSpc>
              <a:spcBef>
                <a:spcPts val="1200"/>
              </a:spcBef>
              <a:spcAft>
                <a:spcPts val="0"/>
              </a:spcAft>
              <a:buNone/>
            </a:pPr>
            <a:endParaRPr sz="1800" dirty="0">
              <a:solidFill>
                <a:srgbClr val="212121"/>
              </a:solidFill>
              <a:latin typeface="Arial"/>
              <a:ea typeface="Arial"/>
              <a:cs typeface="Arial"/>
              <a:sym typeface="Arial"/>
            </a:endParaRPr>
          </a:p>
          <a:p>
            <a:pPr marL="0" marR="0" lvl="0" indent="0" algn="l" rtl="0">
              <a:lnSpc>
                <a:spcPct val="115000"/>
              </a:lnSpc>
              <a:spcBef>
                <a:spcPts val="1200"/>
              </a:spcBef>
              <a:spcAft>
                <a:spcPts val="0"/>
              </a:spcAft>
              <a:buNone/>
            </a:pPr>
            <a:r>
              <a:rPr lang="en-US" sz="1800" dirty="0">
                <a:solidFill>
                  <a:srgbClr val="222222"/>
                </a:solidFill>
                <a:latin typeface="Arial"/>
                <a:ea typeface="Arial"/>
                <a:cs typeface="Arial"/>
                <a:sym typeface="Arial"/>
              </a:rPr>
              <a:t>Consider some of these ideas even temporarily to buy time for more long term community based projects. Use the Idea Friendly Method to gather your crowd so that you’re not working on this alone, build connections so that you can find the resources that you need, and take small steps so that you’re not stuck in a loop of not going forward.</a:t>
            </a:r>
            <a:endParaRPr dirty="0"/>
          </a:p>
          <a:p>
            <a:pPr marL="0" marR="0" lvl="0" indent="0" algn="l" rtl="0">
              <a:lnSpc>
                <a:spcPct val="115000"/>
              </a:lnSpc>
              <a:spcBef>
                <a:spcPts val="1200"/>
              </a:spcBef>
              <a:spcAft>
                <a:spcPts val="0"/>
              </a:spcAft>
              <a:buNone/>
            </a:pPr>
            <a:endParaRPr sz="1800" dirty="0">
              <a:solidFill>
                <a:srgbClr val="222222"/>
              </a:solidFill>
              <a:latin typeface="Arial"/>
              <a:ea typeface="Arial"/>
              <a:cs typeface="Arial"/>
              <a:sym typeface="Arial"/>
            </a:endParaRPr>
          </a:p>
          <a:p>
            <a:pPr marL="0" marR="0" lvl="0" indent="0" algn="l" rtl="0">
              <a:lnSpc>
                <a:spcPct val="115000"/>
              </a:lnSpc>
              <a:spcBef>
                <a:spcPts val="1200"/>
              </a:spcBef>
              <a:spcAft>
                <a:spcPts val="0"/>
              </a:spcAft>
              <a:buNone/>
            </a:pPr>
            <a:endParaRPr sz="1800" dirty="0">
              <a:solidFill>
                <a:srgbClr val="212121"/>
              </a:solidFill>
              <a:latin typeface="Arial"/>
              <a:ea typeface="Arial"/>
              <a:cs typeface="Arial"/>
              <a:sym typeface="Arial"/>
            </a:endParaRPr>
          </a:p>
          <a:p>
            <a:pPr marL="0" marR="0" lvl="0" indent="0" algn="l" rtl="0">
              <a:lnSpc>
                <a:spcPct val="115000"/>
              </a:lnSpc>
              <a:spcBef>
                <a:spcPts val="1200"/>
              </a:spcBef>
              <a:spcAft>
                <a:spcPts val="0"/>
              </a:spcAft>
              <a:buNone/>
            </a:pPr>
            <a:endParaRPr sz="1800" dirty="0">
              <a:solidFill>
                <a:srgbClr val="212121"/>
              </a:solidFill>
              <a:latin typeface="Arial"/>
              <a:ea typeface="Arial"/>
              <a:cs typeface="Arial"/>
              <a:sym typeface="Arial"/>
            </a:endParaRPr>
          </a:p>
        </p:txBody>
      </p:sp>
      <p:sp>
        <p:nvSpPr>
          <p:cNvPr id="311" name="Google Shape;311;p3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35: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dirty="0"/>
              <a:t> thanks</a:t>
            </a:r>
          </a:p>
          <a:p>
            <a:pPr marL="0" lvl="0" indent="0" algn="l" rtl="0">
              <a:spcBef>
                <a:spcPts val="0"/>
              </a:spcBef>
              <a:spcAft>
                <a:spcPts val="0"/>
              </a:spcAft>
              <a:buNone/>
            </a:pPr>
            <a:endParaRPr dirty="0"/>
          </a:p>
        </p:txBody>
      </p:sp>
      <p:sp>
        <p:nvSpPr>
          <p:cNvPr id="318" name="Google Shape;318;p3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sz="1300" b="0" dirty="0"/>
              <a:t> </a:t>
            </a:r>
            <a:r>
              <a:rPr lang="en-US" sz="1300" b="1" dirty="0"/>
              <a:t>Get rid of limiting beliefs </a:t>
            </a:r>
          </a:p>
          <a:p>
            <a:pPr marL="0" lvl="0" indent="0" algn="l" rtl="0">
              <a:spcBef>
                <a:spcPts val="0"/>
              </a:spcBef>
              <a:spcAft>
                <a:spcPts val="0"/>
              </a:spcAft>
              <a:buNone/>
            </a:pPr>
            <a:endParaRPr b="1" dirty="0"/>
          </a:p>
          <a:p>
            <a:pPr marL="0" marR="0" lvl="0" indent="0" algn="l" rtl="0">
              <a:lnSpc>
                <a:spcPct val="115000"/>
              </a:lnSpc>
              <a:spcBef>
                <a:spcPts val="600"/>
              </a:spcBef>
              <a:spcAft>
                <a:spcPts val="0"/>
              </a:spcAft>
              <a:buNone/>
            </a:pPr>
            <a:r>
              <a:rPr lang="en-US" sz="1800" b="0" dirty="0">
                <a:solidFill>
                  <a:srgbClr val="212121"/>
                </a:solidFill>
                <a:latin typeface="Arial"/>
                <a:ea typeface="Arial"/>
                <a:cs typeface="Arial"/>
                <a:sym typeface="Arial"/>
              </a:rPr>
              <a:t>Given how big of a mess this still is, the ways we have been trying to solve workforce issues have not been working, or not working well enough. We’ve all seen companies struggling with workforce challenges for decades now. </a:t>
            </a:r>
            <a:endParaRPr b="0" dirty="0"/>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Right now and potentially for a long time, there’s another complication with the impact of COVID on our workforce. More women and older workers left the workforce, more people work remotely, a mental health crisis is brewing in the workplace, and young people are entering the workforce with a different communication style, a bit more reticent from years of remote schooling and work.</a:t>
            </a:r>
            <a:endParaRPr b="0" dirty="0"/>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There are good ideas out there, things that can help address workforce challenges and improve your local economy. We’ve collected a lot of ideas from our travels to small towns, our Survey of Rural Challenges and listening to rural people like you. Too often, when we suggest one of these ideas to a struggling employer, they might respond with limited beliefs like: </a:t>
            </a:r>
            <a:endParaRPr b="0" dirty="0"/>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“We post jobs, but no one applies!” </a:t>
            </a:r>
            <a:endParaRPr b="0" dirty="0"/>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“The few who do apply just aren’t qualified!” </a:t>
            </a:r>
            <a:endParaRPr b="0" dirty="0"/>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“We can’t afford to pay better!”</a:t>
            </a:r>
            <a:endParaRPr b="0" dirty="0"/>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And several more we’ll talk about today. </a:t>
            </a:r>
            <a:endParaRPr b="0" dirty="0"/>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Because workforce issues have been a problem for so long, it’s easy to see how some people have developed these limiting beliefs over time.</a:t>
            </a:r>
            <a:endParaRPr b="0" dirty="0"/>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But remember, things are changing. By the end of this video, you will see that many of the old limits don’t have to be limits anymore.</a:t>
            </a:r>
            <a:endParaRPr b="0" dirty="0"/>
          </a:p>
          <a:p>
            <a:pPr marL="0" marR="0" lvl="0" indent="0" algn="l" rtl="0">
              <a:lnSpc>
                <a:spcPct val="115000"/>
              </a:lnSpc>
              <a:spcBef>
                <a:spcPts val="1200"/>
              </a:spcBef>
              <a:spcAft>
                <a:spcPts val="0"/>
              </a:spcAft>
              <a:buNone/>
            </a:pPr>
            <a:endParaRPr sz="1800" b="0" dirty="0">
              <a:solidFill>
                <a:srgbClr val="212121"/>
              </a:solidFill>
              <a:latin typeface="Arial"/>
              <a:ea typeface="Arial"/>
              <a:cs typeface="Arial"/>
              <a:sym typeface="Arial"/>
            </a:endParaRPr>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 </a:t>
            </a:r>
            <a:endParaRPr b="0" dirty="0"/>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 </a:t>
            </a:r>
            <a:endParaRPr b="0" dirty="0"/>
          </a:p>
          <a:p>
            <a:pPr marL="0" lvl="0" indent="0" algn="l" rtl="0">
              <a:spcBef>
                <a:spcPts val="600"/>
              </a:spcBef>
              <a:spcAft>
                <a:spcPts val="0"/>
              </a:spcAft>
              <a:buNone/>
            </a:pPr>
            <a:endParaRPr sz="1300" b="0" dirty="0"/>
          </a:p>
          <a:p>
            <a:pPr marL="0" lvl="0" indent="0" algn="l" rtl="0">
              <a:spcBef>
                <a:spcPts val="0"/>
              </a:spcBef>
              <a:spcAft>
                <a:spcPts val="0"/>
              </a:spcAft>
              <a:buNone/>
            </a:pPr>
            <a:r>
              <a:rPr lang="en-US" sz="1300" b="0" dirty="0"/>
              <a:t> </a:t>
            </a:r>
            <a:endParaRPr sz="1300" b="0" dirty="0"/>
          </a:p>
          <a:p>
            <a:pPr marL="0" lvl="0" indent="0" algn="l" rtl="0">
              <a:spcBef>
                <a:spcPts val="0"/>
              </a:spcBef>
              <a:spcAft>
                <a:spcPts val="0"/>
              </a:spcAft>
              <a:buNone/>
            </a:pPr>
            <a:endParaRPr b="0" dirty="0"/>
          </a:p>
        </p:txBody>
      </p:sp>
      <p:sp>
        <p:nvSpPr>
          <p:cNvPr id="68" name="Google Shape;68;p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15000"/>
              </a:lnSpc>
              <a:spcBef>
                <a:spcPts val="0"/>
              </a:spcBef>
              <a:spcAft>
                <a:spcPts val="0"/>
              </a:spcAft>
              <a:buNone/>
            </a:pPr>
            <a:r>
              <a:rPr lang="en-US" sz="1300" dirty="0"/>
              <a:t>  </a:t>
            </a:r>
            <a:r>
              <a:rPr lang="en-US" sz="1300" b="1" dirty="0"/>
              <a:t>Limiting belief</a:t>
            </a:r>
            <a:endParaRPr sz="1300" b="1" dirty="0"/>
          </a:p>
          <a:p>
            <a:pPr marL="0" marR="0" lvl="0" indent="0" algn="l" rtl="0">
              <a:lnSpc>
                <a:spcPct val="115000"/>
              </a:lnSpc>
              <a:spcBef>
                <a:spcPts val="0"/>
              </a:spcBef>
              <a:spcAft>
                <a:spcPts val="0"/>
              </a:spcAft>
              <a:buNone/>
            </a:pPr>
            <a:endParaRPr sz="1800" dirty="0">
              <a:solidFill>
                <a:srgbClr val="212121"/>
              </a:solidFill>
              <a:highlight>
                <a:srgbClr val="FFFF00"/>
              </a:highlight>
              <a:latin typeface="Arial"/>
              <a:ea typeface="Arial"/>
              <a:cs typeface="Arial"/>
              <a:sym typeface="Arial"/>
            </a:endParaRPr>
          </a:p>
          <a:p>
            <a:pPr marL="0" marR="0" lvl="0" indent="0" algn="l" rtl="0">
              <a:lnSpc>
                <a:spcPct val="115000"/>
              </a:lnSpc>
              <a:spcBef>
                <a:spcPts val="0"/>
              </a:spcBef>
              <a:spcAft>
                <a:spcPts val="0"/>
              </a:spcAft>
              <a:buNone/>
            </a:pPr>
            <a:r>
              <a:rPr lang="en-US" sz="1800" dirty="0">
                <a:solidFill>
                  <a:srgbClr val="212121"/>
                </a:solidFill>
                <a:highlight>
                  <a:srgbClr val="FFFF00"/>
                </a:highlight>
                <a:latin typeface="Arial"/>
                <a:ea typeface="Arial"/>
                <a:cs typeface="Arial"/>
                <a:sym typeface="Arial"/>
              </a:rPr>
              <a:t>While I’m showing you the Idea Friendly Method, we’re also going to help you overcome the first limit, which is trying to do a giant project. Because their workforce challenges are so big, local leaders often try to solve them with big projects, with lots of partners, taking years to do and requiring enormous amounts of money. Like building a large new technical training center or starting a new education to career pathway. Those are undeniably good things when they work, but they are so big you can’t complete very many of them. </a:t>
            </a:r>
            <a:endParaRPr sz="1800" dirty="0">
              <a:solidFill>
                <a:srgbClr val="212121"/>
              </a:solidFill>
              <a:latin typeface="Arial"/>
              <a:ea typeface="Arial"/>
              <a:cs typeface="Arial"/>
              <a:sym typeface="Arial"/>
            </a:endParaRPr>
          </a:p>
          <a:p>
            <a:pPr marL="0" marR="0" lvl="0" indent="0" algn="l" rtl="0">
              <a:lnSpc>
                <a:spcPct val="115000"/>
              </a:lnSpc>
              <a:spcBef>
                <a:spcPts val="1200"/>
              </a:spcBef>
              <a:spcAft>
                <a:spcPts val="0"/>
              </a:spcAft>
              <a:buNone/>
            </a:pPr>
            <a:r>
              <a:rPr lang="en-US" sz="1800" dirty="0">
                <a:solidFill>
                  <a:srgbClr val="212121"/>
                </a:solidFill>
                <a:highlight>
                  <a:srgbClr val="FFFF00"/>
                </a:highlight>
                <a:latin typeface="Arial"/>
                <a:ea typeface="Arial"/>
                <a:cs typeface="Arial"/>
                <a:sym typeface="Arial"/>
              </a:rPr>
              <a:t> </a:t>
            </a:r>
            <a:endParaRPr dirty="0"/>
          </a:p>
          <a:p>
            <a:pPr marL="0" marR="0" lvl="0" indent="0" algn="l" rtl="0">
              <a:lnSpc>
                <a:spcPct val="115000"/>
              </a:lnSpc>
              <a:spcBef>
                <a:spcPts val="1200"/>
              </a:spcBef>
              <a:spcAft>
                <a:spcPts val="0"/>
              </a:spcAft>
              <a:buNone/>
            </a:pPr>
            <a:r>
              <a:rPr lang="en-US" dirty="0"/>
              <a:t> </a:t>
            </a:r>
            <a:endParaRPr dirty="0"/>
          </a:p>
        </p:txBody>
      </p:sp>
      <p:sp>
        <p:nvSpPr>
          <p:cNvPr id="75" name="Google Shape;75;p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15000"/>
              </a:lnSpc>
              <a:spcBef>
                <a:spcPts val="1200"/>
              </a:spcBef>
              <a:spcAft>
                <a:spcPts val="0"/>
              </a:spcAft>
              <a:buNone/>
            </a:pPr>
            <a:r>
              <a:rPr lang="en-US" sz="1800" b="1" dirty="0">
                <a:solidFill>
                  <a:srgbClr val="212121"/>
                </a:solidFill>
                <a:highlight>
                  <a:srgbClr val="FFFF00"/>
                </a:highlight>
                <a:latin typeface="Arial"/>
                <a:ea typeface="Arial"/>
                <a:cs typeface="Arial"/>
                <a:sym typeface="Arial"/>
              </a:rPr>
              <a:t>New mindset</a:t>
            </a:r>
          </a:p>
          <a:p>
            <a:pPr marL="0" marR="0" lvl="0" indent="0" algn="l" rtl="0">
              <a:lnSpc>
                <a:spcPct val="115000"/>
              </a:lnSpc>
              <a:spcBef>
                <a:spcPts val="1200"/>
              </a:spcBef>
              <a:spcAft>
                <a:spcPts val="0"/>
              </a:spcAft>
              <a:buNone/>
            </a:pPr>
            <a:endParaRPr lang="en-US" sz="1800" dirty="0">
              <a:solidFill>
                <a:srgbClr val="212121"/>
              </a:solidFill>
              <a:highlight>
                <a:srgbClr val="FFFF00"/>
              </a:highlight>
              <a:latin typeface="Arial"/>
              <a:ea typeface="Arial"/>
              <a:cs typeface="Arial"/>
              <a:sym typeface="Arial"/>
            </a:endParaRPr>
          </a:p>
          <a:p>
            <a:pPr marL="0" marR="0" lvl="0" indent="0" algn="l" rtl="0">
              <a:lnSpc>
                <a:spcPct val="115000"/>
              </a:lnSpc>
              <a:spcBef>
                <a:spcPts val="1200"/>
              </a:spcBef>
              <a:spcAft>
                <a:spcPts val="0"/>
              </a:spcAft>
              <a:buNone/>
            </a:pPr>
            <a:r>
              <a:rPr lang="en-US" sz="1800" dirty="0">
                <a:solidFill>
                  <a:srgbClr val="212121"/>
                </a:solidFill>
                <a:highlight>
                  <a:srgbClr val="FFFF00"/>
                </a:highlight>
                <a:latin typeface="Arial"/>
                <a:ea typeface="Arial"/>
                <a:cs typeface="Arial"/>
                <a:sym typeface="Arial"/>
              </a:rPr>
              <a:t>What no one tells you is that you can build your way up to one of those huge projects by starting with small steps. When you take small steps in an Idea Friendly way, it brings you the people, the connections, and the action steps that help you make progress.</a:t>
            </a:r>
            <a:endParaRPr sz="1800" dirty="0">
              <a:solidFill>
                <a:srgbClr val="212121"/>
              </a:solidFill>
              <a:latin typeface="Arial"/>
              <a:ea typeface="Arial"/>
              <a:cs typeface="Arial"/>
              <a:sym typeface="Arial"/>
            </a:endParaRPr>
          </a:p>
          <a:p>
            <a:pPr marL="0" marR="0" lvl="0" indent="0" algn="l" rtl="0">
              <a:lnSpc>
                <a:spcPct val="115000"/>
              </a:lnSpc>
              <a:spcBef>
                <a:spcPts val="1200"/>
              </a:spcBef>
              <a:spcAft>
                <a:spcPts val="0"/>
              </a:spcAft>
              <a:buNone/>
            </a:pPr>
            <a:endParaRPr dirty="0"/>
          </a:p>
          <a:p>
            <a:pPr marL="0" marR="0" lvl="0" indent="0" algn="l" rtl="0">
              <a:lnSpc>
                <a:spcPct val="115000"/>
              </a:lnSpc>
              <a:spcBef>
                <a:spcPts val="1200"/>
              </a:spcBef>
              <a:spcAft>
                <a:spcPts val="0"/>
              </a:spcAft>
              <a:buNone/>
            </a:pPr>
            <a:r>
              <a:rPr lang="en-US" dirty="0"/>
              <a:t>  </a:t>
            </a:r>
            <a:endParaRPr dirty="0"/>
          </a:p>
        </p:txBody>
      </p:sp>
      <p:sp>
        <p:nvSpPr>
          <p:cNvPr id="83" name="Google Shape;83;p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15000"/>
              </a:lnSpc>
              <a:spcBef>
                <a:spcPts val="0"/>
              </a:spcBef>
              <a:spcAft>
                <a:spcPts val="0"/>
              </a:spcAft>
              <a:buNone/>
            </a:pPr>
            <a:r>
              <a:rPr lang="en-US" sz="1300" b="1" dirty="0"/>
              <a:t>Gather your crowd</a:t>
            </a:r>
          </a:p>
          <a:p>
            <a:pPr marL="0" marR="0" lvl="0" indent="0" algn="l" rtl="0">
              <a:lnSpc>
                <a:spcPct val="115000"/>
              </a:lnSpc>
              <a:spcBef>
                <a:spcPts val="0"/>
              </a:spcBef>
              <a:spcAft>
                <a:spcPts val="0"/>
              </a:spcAft>
              <a:buNone/>
            </a:pPr>
            <a:endParaRPr lang="en-US" sz="1300" dirty="0"/>
          </a:p>
          <a:p>
            <a:pPr marL="0" marR="0" lvl="0" indent="0" algn="l" rtl="0">
              <a:lnSpc>
                <a:spcPct val="115000"/>
              </a:lnSpc>
              <a:spcBef>
                <a:spcPts val="0"/>
              </a:spcBef>
              <a:spcAft>
                <a:spcPts val="0"/>
              </a:spcAft>
              <a:buNone/>
            </a:pPr>
            <a:r>
              <a:rPr lang="en-US" sz="1300" dirty="0"/>
              <a:t> </a:t>
            </a:r>
            <a:r>
              <a:rPr lang="en-US" sz="1800" dirty="0">
                <a:solidFill>
                  <a:srgbClr val="212121"/>
                </a:solidFill>
                <a:latin typeface="Arial"/>
                <a:ea typeface="Arial"/>
                <a:cs typeface="Arial"/>
                <a:sym typeface="Arial"/>
              </a:rPr>
              <a:t>Let’s walk through how to apply the Idea Friendly Method to workforce issues. </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 </a:t>
            </a:r>
            <a:endParaRPr dirty="0"/>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The first part is to Gather Your Crowd</a:t>
            </a:r>
            <a:r>
              <a:rPr lang="en-US" sz="1800" dirty="0">
                <a:solidFill>
                  <a:srgbClr val="212121"/>
                </a:solidFill>
                <a:latin typeface="Arial"/>
                <a:ea typeface="Arial"/>
                <a:cs typeface="Arial"/>
                <a:sym typeface="Arial"/>
              </a:rPr>
              <a:t>. You want to attract people who also care about this issue. </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When economic development leaders in Brenham (BREN-um), Texas, talked to their existing businesses, they learned that their best people are skilled and loyal workers, but they just don’t have enough of those best people to meet the needs of all the businesses. </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The economic developers realized they couldn’t solve such a large problem on their own. They reached out to other organizations, educators, and businesses. They started sharing their story in just one sentence: our workforce is both our best asset and our greatest weakness. That story drew people to them. They called their crowd the Workforce Maximization Group, and they started taking small steps right away. </a:t>
            </a:r>
            <a:endParaRPr dirty="0"/>
          </a:p>
          <a:p>
            <a:pPr marL="0" marR="0" lvl="0" indent="0" algn="l" rtl="0">
              <a:lnSpc>
                <a:spcPct val="115000"/>
              </a:lnSpc>
              <a:spcBef>
                <a:spcPts val="1200"/>
              </a:spcBef>
              <a:spcAft>
                <a:spcPts val="0"/>
              </a:spcAft>
              <a:buNone/>
            </a:pPr>
            <a:endParaRPr dirty="0"/>
          </a:p>
        </p:txBody>
      </p:sp>
      <p:sp>
        <p:nvSpPr>
          <p:cNvPr id="91" name="Google Shape;91;p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15000"/>
              </a:lnSpc>
              <a:spcBef>
                <a:spcPts val="0"/>
              </a:spcBef>
              <a:spcAft>
                <a:spcPts val="0"/>
              </a:spcAft>
              <a:buNone/>
            </a:pPr>
            <a:r>
              <a:rPr lang="en-US" sz="1300" b="1" dirty="0"/>
              <a:t>BC</a:t>
            </a:r>
          </a:p>
          <a:p>
            <a:pPr marL="0" marR="0" lvl="0" indent="0" algn="l" rtl="0">
              <a:lnSpc>
                <a:spcPct val="115000"/>
              </a:lnSpc>
              <a:spcBef>
                <a:spcPts val="0"/>
              </a:spcBef>
              <a:spcAft>
                <a:spcPts val="0"/>
              </a:spcAft>
              <a:buNone/>
            </a:pPr>
            <a:r>
              <a:rPr lang="en-US" sz="1300" dirty="0"/>
              <a:t> </a:t>
            </a:r>
          </a:p>
          <a:p>
            <a:pPr marL="0" marR="0" lvl="0" indent="0" algn="l" rtl="0">
              <a:lnSpc>
                <a:spcPct val="115000"/>
              </a:lnSpc>
              <a:spcBef>
                <a:spcPts val="0"/>
              </a:spcBef>
              <a:spcAft>
                <a:spcPts val="0"/>
              </a:spcAft>
              <a:buNone/>
            </a:pPr>
            <a:r>
              <a:rPr lang="en-US" sz="1800" b="0" dirty="0">
                <a:solidFill>
                  <a:srgbClr val="212121"/>
                </a:solidFill>
                <a:latin typeface="Arial"/>
                <a:ea typeface="Arial"/>
                <a:cs typeface="Arial"/>
                <a:sym typeface="Arial"/>
              </a:rPr>
              <a:t>The next part is to Build Connections</a:t>
            </a:r>
            <a:r>
              <a:rPr lang="en-US" sz="1800" b="1" dirty="0">
                <a:solidFill>
                  <a:srgbClr val="212121"/>
                </a:solidFill>
                <a:latin typeface="Arial"/>
                <a:ea typeface="Arial"/>
                <a:cs typeface="Arial"/>
                <a:sym typeface="Arial"/>
              </a:rPr>
              <a:t>.</a:t>
            </a:r>
            <a:r>
              <a:rPr lang="en-US" sz="1800" dirty="0">
                <a:solidFill>
                  <a:srgbClr val="212121"/>
                </a:solidFill>
                <a:latin typeface="Arial"/>
                <a:ea typeface="Arial"/>
                <a:cs typeface="Arial"/>
                <a:sym typeface="Arial"/>
              </a:rPr>
              <a:t> You’ve started gathering people to your idea, but they won’t automatically know how they could help. You know how these conversations go. </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When I visited Colfax, Washington, an economic developer and a chamber leader told me how they wanted to increase the supply of child care for their workforce. They had talked to the school superintendent about child care, and the superintendent nodded and looked excited. Then said, “I hope you can do it!” But then they didn’t do anything to help! </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I suggested that my hosts use these two questions to move people like the superintendent into taking immediate action. Ask people: </a:t>
            </a:r>
            <a:endParaRPr dirty="0"/>
          </a:p>
          <a:p>
            <a:pPr marL="342900" marR="0" lvl="0" indent="-342900" algn="l" rtl="0">
              <a:lnSpc>
                <a:spcPct val="115000"/>
              </a:lnSpc>
              <a:spcBef>
                <a:spcPts val="1200"/>
              </a:spcBef>
              <a:spcAft>
                <a:spcPts val="0"/>
              </a:spcAft>
              <a:buClr>
                <a:srgbClr val="212121"/>
              </a:buClr>
              <a:buSzPts val="1800"/>
              <a:buFont typeface="Arial"/>
              <a:buChar char="●"/>
            </a:pPr>
            <a:r>
              <a:rPr lang="en-US" sz="1800" u="none" strike="noStrike" dirty="0">
                <a:solidFill>
                  <a:srgbClr val="212121"/>
                </a:solidFill>
                <a:latin typeface="Arial"/>
                <a:ea typeface="Arial"/>
                <a:cs typeface="Arial"/>
                <a:sym typeface="Arial"/>
              </a:rPr>
              <a:t>First “Who do you know who knows more about this?” </a:t>
            </a:r>
            <a:endParaRPr dirty="0"/>
          </a:p>
          <a:p>
            <a:pPr marL="342900" marR="0" lvl="0" indent="-342900" algn="l" rtl="0">
              <a:lnSpc>
                <a:spcPct val="115000"/>
              </a:lnSpc>
              <a:spcBef>
                <a:spcPts val="1200"/>
              </a:spcBef>
              <a:spcAft>
                <a:spcPts val="0"/>
              </a:spcAft>
              <a:buClr>
                <a:srgbClr val="212121"/>
              </a:buClr>
              <a:buSzPts val="1800"/>
              <a:buFont typeface="Arial"/>
              <a:buChar char="●"/>
            </a:pPr>
            <a:r>
              <a:rPr lang="en-US" sz="1800" u="none" strike="noStrike" dirty="0">
                <a:solidFill>
                  <a:srgbClr val="212121"/>
                </a:solidFill>
                <a:latin typeface="Arial"/>
                <a:ea typeface="Arial"/>
                <a:cs typeface="Arial"/>
                <a:sym typeface="Arial"/>
              </a:rPr>
              <a:t>and second</a:t>
            </a:r>
            <a:endParaRPr dirty="0"/>
          </a:p>
          <a:p>
            <a:pPr marL="342900" marR="0" lvl="0" indent="-342900" algn="l" rtl="0">
              <a:lnSpc>
                <a:spcPct val="115000"/>
              </a:lnSpc>
              <a:spcBef>
                <a:spcPts val="1200"/>
              </a:spcBef>
              <a:spcAft>
                <a:spcPts val="0"/>
              </a:spcAft>
              <a:buClr>
                <a:srgbClr val="212121"/>
              </a:buClr>
              <a:buSzPts val="1800"/>
              <a:buFont typeface="Arial"/>
              <a:buChar char="●"/>
            </a:pPr>
            <a:r>
              <a:rPr lang="en-US" sz="1800" u="none" strike="noStrike" dirty="0">
                <a:solidFill>
                  <a:srgbClr val="212121"/>
                </a:solidFill>
                <a:latin typeface="Arial"/>
                <a:ea typeface="Arial"/>
                <a:cs typeface="Arial"/>
                <a:sym typeface="Arial"/>
              </a:rPr>
              <a:t>“Do you have or know where to find (this resource) we need?” </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Then the conversation doesn’t die with, “Good luck with that!” And people know exactly how they can help right away. </a:t>
            </a:r>
            <a:endParaRPr dirty="0"/>
          </a:p>
        </p:txBody>
      </p:sp>
      <p:sp>
        <p:nvSpPr>
          <p:cNvPr id="99" name="Google Shape;99;p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15000"/>
              </a:lnSpc>
              <a:spcBef>
                <a:spcPts val="0"/>
              </a:spcBef>
              <a:spcAft>
                <a:spcPts val="0"/>
              </a:spcAft>
              <a:buNone/>
            </a:pPr>
            <a:r>
              <a:rPr lang="en-US" sz="1300" b="1" dirty="0"/>
              <a:t>Take small steps</a:t>
            </a:r>
            <a:endParaRPr b="1" dirty="0"/>
          </a:p>
          <a:p>
            <a:pPr marL="0" marR="0" lvl="0" indent="0" algn="l" rtl="0">
              <a:lnSpc>
                <a:spcPct val="115000"/>
              </a:lnSpc>
              <a:spcBef>
                <a:spcPts val="1200"/>
              </a:spcBef>
              <a:spcAft>
                <a:spcPts val="0"/>
              </a:spcAft>
              <a:buNone/>
            </a:pPr>
            <a:endParaRPr sz="1800" b="1" dirty="0">
              <a:solidFill>
                <a:srgbClr val="212121"/>
              </a:solidFill>
              <a:latin typeface="Arial"/>
              <a:ea typeface="Arial"/>
              <a:cs typeface="Arial"/>
              <a:sym typeface="Arial"/>
            </a:endParaRPr>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The last part of our Idea Friendly Method is to Take Small Steps</a:t>
            </a:r>
            <a:r>
              <a:rPr lang="en-US" sz="1800" b="1" dirty="0">
                <a:solidFill>
                  <a:srgbClr val="212121"/>
                </a:solidFill>
                <a:latin typeface="Arial"/>
                <a:ea typeface="Arial"/>
                <a:cs typeface="Arial"/>
                <a:sym typeface="Arial"/>
              </a:rPr>
              <a:t>.</a:t>
            </a:r>
            <a:r>
              <a:rPr lang="en-US" sz="1800" dirty="0">
                <a:solidFill>
                  <a:srgbClr val="212121"/>
                </a:solidFill>
                <a:latin typeface="Arial"/>
                <a:ea typeface="Arial"/>
                <a:cs typeface="Arial"/>
                <a:sym typeface="Arial"/>
              </a:rPr>
              <a:t> This is the real magic part. Forget all that big stuff for a moment and take small steps, starting with just one. </a:t>
            </a:r>
            <a:endParaRPr dirty="0"/>
          </a:p>
          <a:p>
            <a:pPr marL="0" marR="0" lvl="0" indent="0" algn="l" rtl="0">
              <a:lnSpc>
                <a:spcPct val="115000"/>
              </a:lnSpc>
              <a:spcBef>
                <a:spcPts val="1200"/>
              </a:spcBef>
              <a:spcAft>
                <a:spcPts val="0"/>
              </a:spcAft>
              <a:buNone/>
            </a:pPr>
            <a:r>
              <a:rPr lang="en-US" sz="1800" dirty="0">
                <a:solidFill>
                  <a:srgbClr val="212121"/>
                </a:solidFill>
                <a:latin typeface="Arial"/>
                <a:ea typeface="Arial"/>
                <a:cs typeface="Arial"/>
                <a:sym typeface="Arial"/>
              </a:rPr>
              <a:t>Jimi </a:t>
            </a:r>
            <a:r>
              <a:rPr lang="en-US" sz="1800" dirty="0" err="1">
                <a:solidFill>
                  <a:srgbClr val="212121"/>
                </a:solidFill>
                <a:latin typeface="Arial"/>
                <a:ea typeface="Arial"/>
                <a:cs typeface="Arial"/>
                <a:sym typeface="Arial"/>
              </a:rPr>
              <a:t>Coplen</a:t>
            </a:r>
            <a:r>
              <a:rPr lang="en-US" sz="1800" dirty="0">
                <a:solidFill>
                  <a:srgbClr val="212121"/>
                </a:solidFill>
                <a:latin typeface="Arial"/>
                <a:ea typeface="Arial"/>
                <a:cs typeface="Arial"/>
                <a:sym typeface="Arial"/>
              </a:rPr>
              <a:t> and four other rural economic developers wanted to retain more of their young people to join the workforce in Texas. They knew this was a long term issue, and one that they couldn’t solve overnight. They decided to start with one small step. They joined together to host an interactive booth at the regional career fair where young people would be gathering. Rather than talk about what economic developers do as a career, they used interactive games and selfie frames to send a message to these kids that they are welcome to stay or return to rural Texas to work. Jimi said, “Despite what they may think or are told, there really are good jobs in rural communities.” That’s a message kids need to hear over and over, and Jimi and her fellow economic developers made sure it got delivered to this group of students in a fun and memorable way.</a:t>
            </a:r>
            <a:endParaRPr dirty="0"/>
          </a:p>
          <a:p>
            <a:pPr marL="0" marR="0" lvl="0" indent="0" algn="l" rtl="0">
              <a:lnSpc>
                <a:spcPct val="115000"/>
              </a:lnSpc>
              <a:spcBef>
                <a:spcPts val="1200"/>
              </a:spcBef>
              <a:spcAft>
                <a:spcPts val="0"/>
              </a:spcAft>
              <a:buNone/>
            </a:pPr>
            <a:r>
              <a:rPr lang="en-US" sz="1800" dirty="0">
                <a:solidFill>
                  <a:srgbClr val="212121"/>
                </a:solidFill>
                <a:highlight>
                  <a:srgbClr val="FFFF00"/>
                </a:highlight>
                <a:latin typeface="Arial"/>
                <a:ea typeface="Arial"/>
                <a:cs typeface="Arial"/>
                <a:sym typeface="Arial"/>
              </a:rPr>
              <a:t> </a:t>
            </a:r>
            <a:endParaRPr sz="1800" dirty="0">
              <a:solidFill>
                <a:srgbClr val="212121"/>
              </a:solidFill>
              <a:latin typeface="Arial"/>
              <a:ea typeface="Arial"/>
              <a:cs typeface="Arial"/>
              <a:sym typeface="Arial"/>
            </a:endParaRPr>
          </a:p>
          <a:p>
            <a:pPr marL="0" marR="0" lvl="0" indent="0" algn="l" rtl="0">
              <a:lnSpc>
                <a:spcPct val="115000"/>
              </a:lnSpc>
              <a:spcBef>
                <a:spcPts val="1200"/>
              </a:spcBef>
              <a:spcAft>
                <a:spcPts val="0"/>
              </a:spcAft>
              <a:buNone/>
            </a:pPr>
            <a:endParaRPr dirty="0"/>
          </a:p>
        </p:txBody>
      </p:sp>
      <p:sp>
        <p:nvSpPr>
          <p:cNvPr id="107" name="Google Shape;107;p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1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15000"/>
              </a:lnSpc>
              <a:spcBef>
                <a:spcPts val="0"/>
              </a:spcBef>
              <a:spcAft>
                <a:spcPts val="0"/>
              </a:spcAft>
              <a:buNone/>
            </a:pPr>
            <a:r>
              <a:rPr lang="en-US" sz="1300" b="1" dirty="0"/>
              <a:t>Limiting belief</a:t>
            </a:r>
          </a:p>
          <a:p>
            <a:pPr marL="0" marR="0" lvl="0" indent="0" algn="l" rtl="0">
              <a:lnSpc>
                <a:spcPct val="115000"/>
              </a:lnSpc>
              <a:spcBef>
                <a:spcPts val="0"/>
              </a:spcBef>
              <a:spcAft>
                <a:spcPts val="0"/>
              </a:spcAft>
              <a:buNone/>
            </a:pPr>
            <a:endParaRPr lang="en-US" sz="1300" dirty="0"/>
          </a:p>
          <a:p>
            <a:pPr marL="0" marR="0" lvl="0" indent="0" algn="l" rtl="0">
              <a:lnSpc>
                <a:spcPct val="115000"/>
              </a:lnSpc>
              <a:spcBef>
                <a:spcPts val="0"/>
              </a:spcBef>
              <a:spcAft>
                <a:spcPts val="0"/>
              </a:spcAft>
              <a:buNone/>
            </a:pPr>
            <a:r>
              <a:rPr lang="en-US" sz="1300" dirty="0"/>
              <a:t> </a:t>
            </a:r>
            <a:r>
              <a:rPr lang="en-US" sz="1800" b="0" dirty="0">
                <a:solidFill>
                  <a:srgbClr val="212121"/>
                </a:solidFill>
                <a:latin typeface="Arial"/>
                <a:ea typeface="Arial"/>
                <a:cs typeface="Arial"/>
                <a:sym typeface="Arial"/>
              </a:rPr>
              <a:t>Here’s the first limited belief, and it’s one you’ll recognize</a:t>
            </a:r>
            <a:endParaRPr b="0" dirty="0"/>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“We post job openings, but we don’t get any applications!” </a:t>
            </a:r>
            <a:endParaRPr b="0" dirty="0"/>
          </a:p>
          <a:p>
            <a:pPr marL="0" marR="0" lvl="0" indent="0" algn="l" rtl="0">
              <a:lnSpc>
                <a:spcPct val="115000"/>
              </a:lnSpc>
              <a:spcBef>
                <a:spcPts val="1200"/>
              </a:spcBef>
              <a:spcAft>
                <a:spcPts val="0"/>
              </a:spcAft>
              <a:buNone/>
            </a:pPr>
            <a:r>
              <a:rPr lang="en-US" sz="1800" b="0" dirty="0">
                <a:solidFill>
                  <a:srgbClr val="212121"/>
                </a:solidFill>
                <a:latin typeface="Arial"/>
                <a:ea typeface="Arial"/>
                <a:cs typeface="Arial"/>
                <a:sym typeface="Arial"/>
              </a:rPr>
              <a:t>To overcome this old limiting belief, ask, are you overlooking potential workers by expecting them to come to you? </a:t>
            </a:r>
            <a:endParaRPr b="0" dirty="0"/>
          </a:p>
          <a:p>
            <a:pPr marL="0" marR="0" lvl="0" indent="0" algn="l" rtl="0">
              <a:lnSpc>
                <a:spcPct val="115000"/>
              </a:lnSpc>
              <a:spcBef>
                <a:spcPts val="1200"/>
              </a:spcBef>
              <a:spcAft>
                <a:spcPts val="0"/>
              </a:spcAft>
              <a:buNone/>
            </a:pPr>
            <a:endParaRPr sz="1800" dirty="0">
              <a:solidFill>
                <a:srgbClr val="212121"/>
              </a:solidFill>
              <a:latin typeface="Arial"/>
              <a:ea typeface="Arial"/>
              <a:cs typeface="Arial"/>
              <a:sym typeface="Arial"/>
            </a:endParaRPr>
          </a:p>
          <a:p>
            <a:pPr marL="0" marR="0" lvl="0" indent="0" algn="l" rtl="0">
              <a:lnSpc>
                <a:spcPct val="115000"/>
              </a:lnSpc>
              <a:spcBef>
                <a:spcPts val="1200"/>
              </a:spcBef>
              <a:spcAft>
                <a:spcPts val="0"/>
              </a:spcAft>
              <a:buNone/>
            </a:pPr>
            <a:r>
              <a:rPr lang="en-US" sz="2800" dirty="0"/>
              <a:t> </a:t>
            </a:r>
            <a:endParaRPr dirty="0"/>
          </a:p>
        </p:txBody>
      </p:sp>
      <p:sp>
        <p:nvSpPr>
          <p:cNvPr id="121" name="Google Shape;121;p1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Half image ">
  <p:cSld name="Half image ">
    <p:spTree>
      <p:nvGrpSpPr>
        <p:cNvPr id="1" name="Shape 15"/>
        <p:cNvGrpSpPr/>
        <p:nvPr/>
      </p:nvGrpSpPr>
      <p:grpSpPr>
        <a:xfrm>
          <a:off x="0" y="0"/>
          <a:ext cx="0" cy="0"/>
          <a:chOff x="0" y="0"/>
          <a:chExt cx="0" cy="0"/>
        </a:xfrm>
      </p:grpSpPr>
      <p:sp>
        <p:nvSpPr>
          <p:cNvPr id="16" name="Google Shape;16;p37"/>
          <p:cNvSpPr>
            <a:spLocks noGrp="1"/>
          </p:cNvSpPr>
          <p:nvPr>
            <p:ph type="pic" idx="2"/>
          </p:nvPr>
        </p:nvSpPr>
        <p:spPr>
          <a:xfrm>
            <a:off x="838200" y="0"/>
            <a:ext cx="5257800" cy="6858000"/>
          </a:xfrm>
          <a:prstGeom prst="rect">
            <a:avLst/>
          </a:prstGeom>
          <a:solidFill>
            <a:srgbClr val="F2F2F2"/>
          </a:solidFill>
          <a:ln>
            <a:noFill/>
          </a:ln>
        </p:spPr>
      </p:sp>
      <p:sp>
        <p:nvSpPr>
          <p:cNvPr id="17" name="Google Shape;17;p37"/>
          <p:cNvSpPr txBox="1">
            <a:spLocks noGrp="1"/>
          </p:cNvSpPr>
          <p:nvPr>
            <p:ph type="title"/>
          </p:nvPr>
        </p:nvSpPr>
        <p:spPr>
          <a:xfrm>
            <a:off x="6096000" y="1983670"/>
            <a:ext cx="6096000" cy="283132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6000"/>
              <a:buFont typeface="Roboto Condensed"/>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7"/>
          <p:cNvSpPr txBox="1">
            <a:spLocks noGrp="1"/>
          </p:cNvSpPr>
          <p:nvPr>
            <p:ph type="subTitle" idx="1"/>
          </p:nvPr>
        </p:nvSpPr>
        <p:spPr>
          <a:xfrm>
            <a:off x="6096000" y="4814993"/>
            <a:ext cx="6096000" cy="697584"/>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400"/>
              <a:buNone/>
              <a:defRPr sz="2400"/>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19"/>
        <p:cNvGrpSpPr/>
        <p:nvPr/>
      </p:nvGrpSpPr>
      <p:grpSpPr>
        <a:xfrm>
          <a:off x="0" y="0"/>
          <a:ext cx="0" cy="0"/>
          <a:chOff x="0" y="0"/>
          <a:chExt cx="0" cy="0"/>
        </a:xfrm>
      </p:grpSpPr>
      <p:sp>
        <p:nvSpPr>
          <p:cNvPr id="20" name="Google Shape;20;p38"/>
          <p:cNvSpPr>
            <a:spLocks noGrp="1"/>
          </p:cNvSpPr>
          <p:nvPr>
            <p:ph type="pic" idx="2"/>
          </p:nvPr>
        </p:nvSpPr>
        <p:spPr>
          <a:xfrm>
            <a:off x="838200" y="0"/>
            <a:ext cx="11353800" cy="6858000"/>
          </a:xfrm>
          <a:prstGeom prst="rect">
            <a:avLst/>
          </a:prstGeom>
          <a:noFill/>
          <a:ln>
            <a:noFill/>
          </a:ln>
        </p:spPr>
      </p:sp>
      <p:sp>
        <p:nvSpPr>
          <p:cNvPr id="21" name="Google Shape;21;p38"/>
          <p:cNvSpPr/>
          <p:nvPr/>
        </p:nvSpPr>
        <p:spPr>
          <a:xfrm>
            <a:off x="838200" y="2314574"/>
            <a:ext cx="6743700" cy="455295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Baskerville"/>
              <a:ea typeface="Libre Baskerville"/>
              <a:cs typeface="Libre Baskerville"/>
              <a:sym typeface="Libre Baskerville"/>
            </a:endParaRPr>
          </a:p>
        </p:txBody>
      </p:sp>
      <p:sp>
        <p:nvSpPr>
          <p:cNvPr id="22" name="Google Shape;22;p38"/>
          <p:cNvSpPr txBox="1">
            <a:spLocks noGrp="1"/>
          </p:cNvSpPr>
          <p:nvPr>
            <p:ph type="title"/>
          </p:nvPr>
        </p:nvSpPr>
        <p:spPr>
          <a:xfrm>
            <a:off x="838200" y="2655077"/>
            <a:ext cx="6548438" cy="283132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6000"/>
              <a:buFont typeface="Roboto Condensed"/>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8"/>
          <p:cNvSpPr txBox="1">
            <a:spLocks noGrp="1"/>
          </p:cNvSpPr>
          <p:nvPr>
            <p:ph type="subTitle" idx="1"/>
          </p:nvPr>
        </p:nvSpPr>
        <p:spPr>
          <a:xfrm>
            <a:off x="838200" y="5486400"/>
            <a:ext cx="6548438" cy="697584"/>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400"/>
              <a:buNone/>
              <a:defRPr sz="2400"/>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ull Bleed Photo">
  <p:cSld name="Full Bleed Photo">
    <p:spTree>
      <p:nvGrpSpPr>
        <p:cNvPr id="1" name="Shape 24"/>
        <p:cNvGrpSpPr/>
        <p:nvPr/>
      </p:nvGrpSpPr>
      <p:grpSpPr>
        <a:xfrm>
          <a:off x="0" y="0"/>
          <a:ext cx="0" cy="0"/>
          <a:chOff x="0" y="0"/>
          <a:chExt cx="0" cy="0"/>
        </a:xfrm>
      </p:grpSpPr>
      <p:sp>
        <p:nvSpPr>
          <p:cNvPr id="25" name="Google Shape;25;p39"/>
          <p:cNvSpPr>
            <a:spLocks noGrp="1"/>
          </p:cNvSpPr>
          <p:nvPr>
            <p:ph type="pic" idx="2"/>
          </p:nvPr>
        </p:nvSpPr>
        <p:spPr>
          <a:xfrm>
            <a:off x="942974" y="0"/>
            <a:ext cx="11249025" cy="6858000"/>
          </a:xfrm>
          <a:prstGeom prst="rect">
            <a:avLst/>
          </a:prstGeom>
          <a:solidFill>
            <a:srgbClr val="F2F2F2"/>
          </a:solid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ingle Image">
  <p:cSld name="Single Image">
    <p:spTree>
      <p:nvGrpSpPr>
        <p:cNvPr id="1" name="Shape 27"/>
        <p:cNvGrpSpPr/>
        <p:nvPr/>
      </p:nvGrpSpPr>
      <p:grpSpPr>
        <a:xfrm>
          <a:off x="0" y="0"/>
          <a:ext cx="0" cy="0"/>
          <a:chOff x="0" y="0"/>
          <a:chExt cx="0" cy="0"/>
        </a:xfrm>
      </p:grpSpPr>
      <p:sp>
        <p:nvSpPr>
          <p:cNvPr id="28" name="Google Shape;28;p41"/>
          <p:cNvSpPr>
            <a:spLocks noGrp="1"/>
          </p:cNvSpPr>
          <p:nvPr>
            <p:ph type="pic" idx="2"/>
          </p:nvPr>
        </p:nvSpPr>
        <p:spPr>
          <a:xfrm>
            <a:off x="800100" y="0"/>
            <a:ext cx="11391900" cy="6858000"/>
          </a:xfrm>
          <a:prstGeom prst="rect">
            <a:avLst/>
          </a:prstGeom>
          <a:noFill/>
          <a:ln>
            <a:noFill/>
          </a:ln>
        </p:spPr>
      </p:sp>
      <p:sp>
        <p:nvSpPr>
          <p:cNvPr id="29" name="Google Shape;29;p41"/>
          <p:cNvSpPr txBox="1">
            <a:spLocks noGrp="1"/>
          </p:cNvSpPr>
          <p:nvPr>
            <p:ph type="title"/>
          </p:nvPr>
        </p:nvSpPr>
        <p:spPr>
          <a:xfrm>
            <a:off x="6660107" y="4899547"/>
            <a:ext cx="5531893" cy="1958454"/>
          </a:xfrm>
          <a:prstGeom prst="rect">
            <a:avLst/>
          </a:prstGeom>
          <a:solidFill>
            <a:schemeClr val="lt1"/>
          </a:solidFill>
          <a:ln>
            <a:noFill/>
          </a:ln>
        </p:spPr>
        <p:txBody>
          <a:bodyPr spcFirstLastPara="1" wrap="square" lIns="365750" tIns="457200" rIns="457200" bIns="457200" anchor="ctr" anchorCtr="0">
            <a:noAutofit/>
          </a:bodyPr>
          <a:lstStyle>
            <a:lvl1pPr lvl="0" algn="ctr">
              <a:lnSpc>
                <a:spcPct val="90000"/>
              </a:lnSpc>
              <a:spcBef>
                <a:spcPts val="0"/>
              </a:spcBef>
              <a:spcAft>
                <a:spcPts val="0"/>
              </a:spcAft>
              <a:buClr>
                <a:schemeClr val="dk2"/>
              </a:buClr>
              <a:buSzPts val="6600"/>
              <a:buFont typeface="Roboto Condensed"/>
              <a:buNone/>
              <a:defRPr sz="6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1"/>
          <p:cNvSpPr txBox="1">
            <a:spLocks noGrp="1"/>
          </p:cNvSpPr>
          <p:nvPr>
            <p:ph type="ftr" idx="11"/>
          </p:nvPr>
        </p:nvSpPr>
        <p:spPr>
          <a:xfrm>
            <a:off x="838200" y="6497852"/>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Main Title">
  <p:cSld name="Main Title">
    <p:spTree>
      <p:nvGrpSpPr>
        <p:cNvPr id="1" name="Shape 31"/>
        <p:cNvGrpSpPr/>
        <p:nvPr/>
      </p:nvGrpSpPr>
      <p:grpSpPr>
        <a:xfrm>
          <a:off x="0" y="0"/>
          <a:ext cx="0" cy="0"/>
          <a:chOff x="0" y="0"/>
          <a:chExt cx="0" cy="0"/>
        </a:xfrm>
      </p:grpSpPr>
      <p:sp>
        <p:nvSpPr>
          <p:cNvPr id="32" name="Google Shape;32;p42"/>
          <p:cNvSpPr txBox="1">
            <a:spLocks noGrp="1"/>
          </p:cNvSpPr>
          <p:nvPr>
            <p:ph type="title"/>
          </p:nvPr>
        </p:nvSpPr>
        <p:spPr>
          <a:xfrm>
            <a:off x="229411" y="5871057"/>
            <a:ext cx="11962589" cy="98694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Roboto Condense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2"/>
          <p:cNvSpPr>
            <a:spLocks noGrp="1"/>
          </p:cNvSpPr>
          <p:nvPr>
            <p:ph type="pic" idx="2"/>
          </p:nvPr>
        </p:nvSpPr>
        <p:spPr>
          <a:xfrm flipH="1">
            <a:off x="2495550" y="0"/>
            <a:ext cx="9696450" cy="5685806"/>
          </a:xfrm>
          <a:prstGeom prst="rect">
            <a:avLst/>
          </a:prstGeom>
          <a:noFill/>
          <a:ln>
            <a:noFill/>
          </a:ln>
        </p:spPr>
      </p:sp>
      <p:pic>
        <p:nvPicPr>
          <p:cNvPr id="34" name="Google Shape;34;p42" descr="A drawing of a face&#10;&#10;Description automatically generated"/>
          <p:cNvPicPr preferRelativeResize="0"/>
          <p:nvPr/>
        </p:nvPicPr>
        <p:blipFill rotWithShape="1">
          <a:blip r:embed="rId2">
            <a:alphaModFix/>
          </a:blip>
          <a:srcRect/>
          <a:stretch/>
        </p:blipFill>
        <p:spPr>
          <a:xfrm rot="-5400000">
            <a:off x="-1479010" y="2003076"/>
            <a:ext cx="5391150" cy="197431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portant Quote">
  <p:cSld name="Important Quote">
    <p:spTree>
      <p:nvGrpSpPr>
        <p:cNvPr id="1" name="Shape 35"/>
        <p:cNvGrpSpPr/>
        <p:nvPr/>
      </p:nvGrpSpPr>
      <p:grpSpPr>
        <a:xfrm>
          <a:off x="0" y="0"/>
          <a:ext cx="0" cy="0"/>
          <a:chOff x="0" y="0"/>
          <a:chExt cx="0" cy="0"/>
        </a:xfrm>
      </p:grpSpPr>
      <p:sp>
        <p:nvSpPr>
          <p:cNvPr id="36" name="Google Shape;36;p43"/>
          <p:cNvSpPr txBox="1">
            <a:spLocks noGrp="1"/>
          </p:cNvSpPr>
          <p:nvPr>
            <p:ph type="body" idx="1"/>
          </p:nvPr>
        </p:nvSpPr>
        <p:spPr>
          <a:xfrm>
            <a:off x="1554163" y="577516"/>
            <a:ext cx="9083675" cy="421752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6000"/>
              <a:buNone/>
              <a:defRPr sz="6000" b="1">
                <a:latin typeface="Roboto Condensed"/>
                <a:ea typeface="Roboto Condensed"/>
                <a:cs typeface="Roboto Condensed"/>
                <a:sym typeface="Roboto Condensed"/>
              </a:defRPr>
            </a:lvl1pPr>
            <a:lvl2pPr marL="914400" lvl="1" indent="-228600" algn="l">
              <a:lnSpc>
                <a:spcPct val="90000"/>
              </a:lnSpc>
              <a:spcBef>
                <a:spcPts val="500"/>
              </a:spcBef>
              <a:spcAft>
                <a:spcPts val="0"/>
              </a:spcAft>
              <a:buClr>
                <a:schemeClr val="dk2"/>
              </a:buClr>
              <a:buSzPts val="18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3"/>
          <p:cNvSpPr txBox="1">
            <a:spLocks noGrp="1"/>
          </p:cNvSpPr>
          <p:nvPr>
            <p:ph type="subTitle" idx="2"/>
          </p:nvPr>
        </p:nvSpPr>
        <p:spPr>
          <a:xfrm>
            <a:off x="1554163" y="4948864"/>
            <a:ext cx="6548438" cy="697584"/>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3600"/>
              <a:buNone/>
              <a:defRPr sz="3600"/>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ual Image">
  <p:cSld name="Dual Image">
    <p:spTree>
      <p:nvGrpSpPr>
        <p:cNvPr id="1" name="Shape 38"/>
        <p:cNvGrpSpPr/>
        <p:nvPr/>
      </p:nvGrpSpPr>
      <p:grpSpPr>
        <a:xfrm>
          <a:off x="0" y="0"/>
          <a:ext cx="0" cy="0"/>
          <a:chOff x="0" y="0"/>
          <a:chExt cx="0" cy="0"/>
        </a:xfrm>
      </p:grpSpPr>
      <p:sp>
        <p:nvSpPr>
          <p:cNvPr id="39" name="Google Shape;39;p44"/>
          <p:cNvSpPr>
            <a:spLocks noGrp="1"/>
          </p:cNvSpPr>
          <p:nvPr>
            <p:ph type="pic" idx="2"/>
          </p:nvPr>
        </p:nvSpPr>
        <p:spPr>
          <a:xfrm>
            <a:off x="800100" y="0"/>
            <a:ext cx="5531892" cy="4894570"/>
          </a:xfrm>
          <a:prstGeom prst="rect">
            <a:avLst/>
          </a:prstGeom>
          <a:noFill/>
          <a:ln>
            <a:noFill/>
          </a:ln>
        </p:spPr>
      </p:sp>
      <p:sp>
        <p:nvSpPr>
          <p:cNvPr id="40" name="Google Shape;40;p44"/>
          <p:cNvSpPr txBox="1">
            <a:spLocks noGrp="1"/>
          </p:cNvSpPr>
          <p:nvPr>
            <p:ph type="title"/>
          </p:nvPr>
        </p:nvSpPr>
        <p:spPr>
          <a:xfrm>
            <a:off x="800100" y="4899546"/>
            <a:ext cx="5531893" cy="1958454"/>
          </a:xfrm>
          <a:prstGeom prst="rect">
            <a:avLst/>
          </a:prstGeom>
          <a:solidFill>
            <a:schemeClr val="lt1"/>
          </a:solidFill>
          <a:ln>
            <a:noFill/>
          </a:ln>
        </p:spPr>
        <p:txBody>
          <a:bodyPr spcFirstLastPara="1" wrap="square" lIns="365750" tIns="457200" rIns="457200" bIns="457200" anchor="ctr" anchorCtr="0">
            <a:noAutofit/>
          </a:bodyPr>
          <a:lstStyle>
            <a:lvl1pPr lvl="0" algn="ctr">
              <a:lnSpc>
                <a:spcPct val="90000"/>
              </a:lnSpc>
              <a:spcBef>
                <a:spcPts val="0"/>
              </a:spcBef>
              <a:spcAft>
                <a:spcPts val="0"/>
              </a:spcAft>
              <a:buClr>
                <a:schemeClr val="dk2"/>
              </a:buClr>
              <a:buSzPts val="6600"/>
              <a:buFont typeface="Roboto Condensed"/>
              <a:buNone/>
              <a:defRPr sz="6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4"/>
          <p:cNvSpPr txBox="1">
            <a:spLocks noGrp="1"/>
          </p:cNvSpPr>
          <p:nvPr>
            <p:ph type="ftr" idx="11"/>
          </p:nvPr>
        </p:nvSpPr>
        <p:spPr>
          <a:xfrm>
            <a:off x="838200" y="6497852"/>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4"/>
          <p:cNvSpPr>
            <a:spLocks noGrp="1"/>
          </p:cNvSpPr>
          <p:nvPr>
            <p:ph type="pic" idx="3"/>
          </p:nvPr>
        </p:nvSpPr>
        <p:spPr>
          <a:xfrm>
            <a:off x="6660107" y="1985748"/>
            <a:ext cx="5531892" cy="4872251"/>
          </a:xfrm>
          <a:prstGeom prst="rect">
            <a:avLst/>
          </a:prstGeom>
          <a:noFill/>
          <a:ln>
            <a:noFill/>
          </a:ln>
        </p:spPr>
      </p:sp>
      <p:sp>
        <p:nvSpPr>
          <p:cNvPr id="43" name="Google Shape;43;p44"/>
          <p:cNvSpPr txBox="1">
            <a:spLocks noGrp="1"/>
          </p:cNvSpPr>
          <p:nvPr>
            <p:ph type="body" idx="1"/>
          </p:nvPr>
        </p:nvSpPr>
        <p:spPr>
          <a:xfrm>
            <a:off x="6659563" y="0"/>
            <a:ext cx="5532437" cy="1985963"/>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6000"/>
              <a:buNone/>
              <a:defRPr sz="6000" b="1">
                <a:latin typeface="Roboto Condensed"/>
                <a:ea typeface="Roboto Condensed"/>
                <a:cs typeface="Roboto Condensed"/>
                <a:sym typeface="Roboto Condensed"/>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Single Image">
  <p:cSld name="2_Single Image">
    <p:spTree>
      <p:nvGrpSpPr>
        <p:cNvPr id="1" name="Shape 44"/>
        <p:cNvGrpSpPr/>
        <p:nvPr/>
      </p:nvGrpSpPr>
      <p:grpSpPr>
        <a:xfrm>
          <a:off x="0" y="0"/>
          <a:ext cx="0" cy="0"/>
          <a:chOff x="0" y="0"/>
          <a:chExt cx="0" cy="0"/>
        </a:xfrm>
      </p:grpSpPr>
      <p:sp>
        <p:nvSpPr>
          <p:cNvPr id="45" name="Google Shape;45;p45"/>
          <p:cNvSpPr>
            <a:spLocks noGrp="1"/>
          </p:cNvSpPr>
          <p:nvPr>
            <p:ph type="pic" idx="2"/>
          </p:nvPr>
        </p:nvSpPr>
        <p:spPr>
          <a:xfrm>
            <a:off x="838200" y="0"/>
            <a:ext cx="11353800" cy="6858000"/>
          </a:xfrm>
          <a:prstGeom prst="rect">
            <a:avLst/>
          </a:prstGeom>
          <a:noFill/>
          <a:ln>
            <a:noFill/>
          </a:ln>
        </p:spPr>
      </p:sp>
      <p:sp>
        <p:nvSpPr>
          <p:cNvPr id="46" name="Google Shape;46;p45"/>
          <p:cNvSpPr txBox="1">
            <a:spLocks noGrp="1"/>
          </p:cNvSpPr>
          <p:nvPr>
            <p:ph type="title"/>
          </p:nvPr>
        </p:nvSpPr>
        <p:spPr>
          <a:xfrm>
            <a:off x="838200" y="5324475"/>
            <a:ext cx="3545503" cy="1533525"/>
          </a:xfrm>
          <a:prstGeom prst="rect">
            <a:avLst/>
          </a:prstGeom>
          <a:solidFill>
            <a:schemeClr val="lt1"/>
          </a:solidFill>
          <a:ln>
            <a:noFill/>
          </a:ln>
        </p:spPr>
        <p:txBody>
          <a:bodyPr spcFirstLastPara="1" wrap="square" lIns="365750" tIns="457200" rIns="457200" bIns="457200" anchor="ctr" anchorCtr="0">
            <a:normAutofit/>
          </a:bodyPr>
          <a:lstStyle>
            <a:lvl1pPr lvl="0" algn="ctr">
              <a:lnSpc>
                <a:spcPct val="90000"/>
              </a:lnSpc>
              <a:spcBef>
                <a:spcPts val="0"/>
              </a:spcBef>
              <a:spcAft>
                <a:spcPts val="0"/>
              </a:spcAft>
              <a:buClr>
                <a:schemeClr val="dk2"/>
              </a:buClr>
              <a:buSzPts val="2800"/>
              <a:buFont typeface="Roboto Condensed"/>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6" descr="A picture containing clipart&#10;&#10;Description automatically generated"/>
          <p:cNvPicPr preferRelativeResize="0"/>
          <p:nvPr/>
        </p:nvPicPr>
        <p:blipFill rotWithShape="1">
          <a:blip r:embed="rId10">
            <a:alphaModFix/>
          </a:blip>
          <a:srcRect t="30000" r="27333" b="16428"/>
          <a:stretch/>
        </p:blipFill>
        <p:spPr>
          <a:xfrm rot="-5400000">
            <a:off x="-817745" y="4811706"/>
            <a:ext cx="2516675" cy="432914"/>
          </a:xfrm>
          <a:prstGeom prst="rect">
            <a:avLst/>
          </a:prstGeom>
          <a:noFill/>
          <a:ln>
            <a:noFill/>
          </a:ln>
        </p:spPr>
      </p:pic>
      <p:sp>
        <p:nvSpPr>
          <p:cNvPr id="11" name="Google Shape;11;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Roboto Condensed"/>
              <a:buNone/>
              <a:defRPr sz="4400" b="1" i="0" u="none" strike="noStrike" cap="none">
                <a:solidFill>
                  <a:schemeClr val="dk2"/>
                </a:solidFill>
                <a:latin typeface="Roboto Condensed"/>
                <a:ea typeface="Roboto Condensed"/>
                <a:cs typeface="Roboto Condensed"/>
                <a:sym typeface="Roboto Condens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0000"/>
              </a:lnSpc>
              <a:spcBef>
                <a:spcPts val="1000"/>
              </a:spcBef>
              <a:spcAft>
                <a:spcPts val="0"/>
              </a:spcAft>
              <a:buClr>
                <a:schemeClr val="dk2"/>
              </a:buClr>
              <a:buSzPts val="2000"/>
              <a:buFont typeface="Arial"/>
              <a:buChar char="•"/>
              <a:defRPr sz="2000" b="0" i="0" u="none" strike="noStrike" cap="none">
                <a:solidFill>
                  <a:schemeClr val="dk2"/>
                </a:solidFill>
                <a:latin typeface="Libre Baskerville"/>
                <a:ea typeface="Libre Baskerville"/>
                <a:cs typeface="Libre Baskerville"/>
                <a:sym typeface="Libre Baskerville"/>
              </a:defRPr>
            </a:lvl1pPr>
            <a:lvl2pPr marL="914400" marR="0" lvl="1"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Libre Baskerville"/>
                <a:ea typeface="Libre Baskerville"/>
                <a:cs typeface="Libre Baskerville"/>
                <a:sym typeface="Libre Baskerville"/>
              </a:defRPr>
            </a:lvl2pPr>
            <a:lvl3pPr marL="1371600" marR="0" lvl="2" indent="-330200" algn="l" rtl="0">
              <a:lnSpc>
                <a:spcPct val="90000"/>
              </a:lnSpc>
              <a:spcBef>
                <a:spcPts val="500"/>
              </a:spcBef>
              <a:spcAft>
                <a:spcPts val="0"/>
              </a:spcAft>
              <a:buClr>
                <a:schemeClr val="dk2"/>
              </a:buClr>
              <a:buSzPts val="1600"/>
              <a:buFont typeface="Arial"/>
              <a:buChar char="•"/>
              <a:defRPr sz="1600" b="0" i="0" u="none" strike="noStrike" cap="none">
                <a:solidFill>
                  <a:schemeClr val="dk2"/>
                </a:solidFill>
                <a:latin typeface="Libre Baskerville"/>
                <a:ea typeface="Libre Baskerville"/>
                <a:cs typeface="Libre Baskerville"/>
                <a:sym typeface="Libre Baskerville"/>
              </a:defRPr>
            </a:lvl3pPr>
            <a:lvl4pPr marL="1828800" marR="0" lvl="3" indent="-317500" algn="l" rtl="0">
              <a:lnSpc>
                <a:spcPct val="90000"/>
              </a:lnSpc>
              <a:spcBef>
                <a:spcPts val="500"/>
              </a:spcBef>
              <a:spcAft>
                <a:spcPts val="0"/>
              </a:spcAft>
              <a:buClr>
                <a:schemeClr val="dk2"/>
              </a:buClr>
              <a:buSzPts val="1400"/>
              <a:buFont typeface="Arial"/>
              <a:buChar char="•"/>
              <a:defRPr sz="1400" b="0" i="0" u="none" strike="noStrike" cap="none">
                <a:solidFill>
                  <a:schemeClr val="dk2"/>
                </a:solidFill>
                <a:latin typeface="Libre Baskerville"/>
                <a:ea typeface="Libre Baskerville"/>
                <a:cs typeface="Libre Baskerville"/>
                <a:sym typeface="Libre Baskerville"/>
              </a:defRPr>
            </a:lvl4pPr>
            <a:lvl5pPr marL="2286000" marR="0" lvl="4" indent="-317500" algn="l" rtl="0">
              <a:lnSpc>
                <a:spcPct val="90000"/>
              </a:lnSpc>
              <a:spcBef>
                <a:spcPts val="500"/>
              </a:spcBef>
              <a:spcAft>
                <a:spcPts val="0"/>
              </a:spcAft>
              <a:buClr>
                <a:schemeClr val="dk2"/>
              </a:buClr>
              <a:buSzPts val="1400"/>
              <a:buFont typeface="Arial"/>
              <a:buChar char="•"/>
              <a:defRPr sz="1400" b="0" i="0" u="none" strike="noStrike" cap="none">
                <a:solidFill>
                  <a:schemeClr val="dk2"/>
                </a:solidFill>
                <a:latin typeface="Libre Baskerville"/>
                <a:ea typeface="Libre Baskerville"/>
                <a:cs typeface="Libre Baskerville"/>
                <a:sym typeface="Libre Baskervill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3" name="Google Shape;13;p36"/>
          <p:cNvSpPr txBox="1">
            <a:spLocks noGrp="1"/>
          </p:cNvSpPr>
          <p:nvPr>
            <p:ph type="ftr" idx="11"/>
          </p:nvPr>
        </p:nvSpPr>
        <p:spPr>
          <a:xfrm>
            <a:off x="838200" y="6497852"/>
            <a:ext cx="411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1" u="none" strike="noStrike" cap="none">
                <a:solidFill>
                  <a:schemeClr val="dk1"/>
                </a:solidFill>
                <a:latin typeface="Libre Baskerville"/>
                <a:ea typeface="Libre Baskerville"/>
                <a:cs typeface="Libre Baskerville"/>
                <a:sym typeface="Libre Baskerville"/>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cxnSp>
        <p:nvCxnSpPr>
          <p:cNvPr id="14" name="Google Shape;14;p36"/>
          <p:cNvCxnSpPr/>
          <p:nvPr/>
        </p:nvCxnSpPr>
        <p:spPr>
          <a:xfrm rot="10800000" flipH="1">
            <a:off x="419100" y="798383"/>
            <a:ext cx="1" cy="2706816"/>
          </a:xfrm>
          <a:prstGeom prst="straightConnector1">
            <a:avLst/>
          </a:prstGeom>
          <a:noFill/>
          <a:ln w="38100" cap="flat" cmpd="sng">
            <a:solidFill>
              <a:schemeClr val="dk2"/>
            </a:solidFill>
            <a:prstDash val="solid"/>
            <a:miter lim="4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28">
          <p15:clr>
            <a:srgbClr val="F26B43"/>
          </p15:clr>
        </p15:guide>
        <p15:guide id="2" orient="horz" pos="4128">
          <p15:clr>
            <a:srgbClr val="F26B43"/>
          </p15:clr>
        </p15:guide>
        <p15:guide id="3" orient="horz" pos="2160">
          <p15:clr>
            <a:srgbClr val="F26B43"/>
          </p15:clr>
        </p15:guide>
        <p15:guide id="4"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bundabergnow.com/2019/12/16/sugar-train-railway-upgrad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unsplash.com/@neonbrand?utm_source=unsplash&amp;utm_medium=referral&amp;utm_content=creditCopyTex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unsplash.com/@obiefernandez?utm_source=unsplash&amp;utm_medium=referral&amp;utm_content=creditCopyTex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unsplash.com/@solimonster?utm_source=unsplash&amp;utm_medium=referral&amp;utm_content=creditCopyTex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hyperlink" Target="https://unsplash.com/es/@thisisengineering?utm_source=unsplash&amp;utm_medium=referral&amp;utm_content=creditCopyTex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s://www.xometry.com/" TargetMode="External"/><Relationship Id="rId3" Type="http://schemas.openxmlformats.org/officeDocument/2006/relationships/hyperlink" Target="https://smallbizsurvival.com/2013/11/career-fair-small-town-style.html" TargetMode="External"/><Relationship Id="rId7" Type="http://schemas.openxmlformats.org/officeDocument/2006/relationships/hyperlink" Target="https://www.hubs.com/" TargetMode="External"/><Relationship Id="rId2" Type="http://schemas.openxmlformats.org/officeDocument/2006/relationships/hyperlink" Target="https://smallbizsurvival.com/2012/03/what-to-do-when-your-workforce-is-both.html" TargetMode="External"/><Relationship Id="rId1" Type="http://schemas.openxmlformats.org/officeDocument/2006/relationships/slideLayout" Target="../slideLayouts/slideLayout6.xml"/><Relationship Id="rId6" Type="http://schemas.openxmlformats.org/officeDocument/2006/relationships/hyperlink" Target="https://www.fiverr.com/" TargetMode="External"/><Relationship Id="rId5" Type="http://schemas.openxmlformats.org/officeDocument/2006/relationships/hyperlink" Target="https://smallbizsurvival.com/2022/07/reaching-at-risk-kids-for-local-jobs.html" TargetMode="External"/><Relationship Id="rId4" Type="http://schemas.openxmlformats.org/officeDocument/2006/relationships/hyperlink" Target="https://www.poncaworksgirlpower.com/" TargetMode="External"/><Relationship Id="rId9" Type="http://schemas.openxmlformats.org/officeDocument/2006/relationships/hyperlink" Target="http://www.saveyour.tow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unsplash.com/s/photos/idaho-work?utm_source=unsplash&amp;utm_medium=referral&amp;utm_content=creditCopyText" TargetMode="External"/><Relationship Id="rId4" Type="http://schemas.openxmlformats.org/officeDocument/2006/relationships/hyperlink" Target="https://unsplash.com/@domenicoloia?utm_source=unsplash&amp;utm_medium=referral&amp;utm_content=creditCopyTex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
          <p:cNvSpPr txBox="1">
            <a:spLocks noGrp="1"/>
          </p:cNvSpPr>
          <p:nvPr>
            <p:ph type="title"/>
          </p:nvPr>
        </p:nvSpPr>
        <p:spPr>
          <a:xfrm>
            <a:off x="7180811" y="1066800"/>
            <a:ext cx="4984865" cy="283132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6000"/>
              <a:buFont typeface="Roboto Condensed"/>
              <a:buNone/>
            </a:pPr>
            <a:r>
              <a:rPr lang="en-US"/>
              <a:t>Workforce</a:t>
            </a:r>
            <a:br>
              <a:rPr lang="en-US"/>
            </a:br>
            <a:r>
              <a:rPr lang="en-US"/>
              <a:t>Solutions Roundtable</a:t>
            </a:r>
            <a:endParaRPr/>
          </a:p>
        </p:txBody>
      </p:sp>
      <p:sp>
        <p:nvSpPr>
          <p:cNvPr id="53" name="Google Shape;53;p1"/>
          <p:cNvSpPr txBox="1"/>
          <p:nvPr/>
        </p:nvSpPr>
        <p:spPr>
          <a:xfrm>
            <a:off x="1600200" y="6324600"/>
            <a:ext cx="3048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Libre Baskerville"/>
                <a:ea typeface="Libre Baskerville"/>
                <a:cs typeface="Libre Baskerville"/>
                <a:sym typeface="Libre Baskerville"/>
              </a:rPr>
              <a:t>Photo by Tammy Rudd – Imveverte, WV </a:t>
            </a:r>
            <a:endParaRPr/>
          </a:p>
        </p:txBody>
      </p:sp>
      <p:pic>
        <p:nvPicPr>
          <p:cNvPr id="54" name="Google Shape;54;p1" descr="A picture containing outdoor, snowboarding, skiing&#10;&#10;Description automatically generated"/>
          <p:cNvPicPr preferRelativeResize="0">
            <a:picLocks noGrp="1"/>
          </p:cNvPicPr>
          <p:nvPr>
            <p:ph type="pic" idx="2"/>
          </p:nvPr>
        </p:nvPicPr>
        <p:blipFill rotWithShape="1">
          <a:blip r:embed="rId3">
            <a:alphaModFix/>
          </a:blip>
          <a:srcRect l="24443" r="24444"/>
          <a:stretch/>
        </p:blipFill>
        <p:spPr>
          <a:xfrm>
            <a:off x="838200" y="0"/>
            <a:ext cx="5257800" cy="6858000"/>
          </a:xfrm>
          <a:prstGeom prst="rect">
            <a:avLst/>
          </a:prstGeom>
          <a:solidFill>
            <a:srgbClr val="F2F2F2"/>
          </a:solidFill>
          <a:ln>
            <a:noFill/>
          </a:ln>
        </p:spPr>
      </p:pic>
      <p:sp>
        <p:nvSpPr>
          <p:cNvPr id="55" name="Google Shape;55;p1"/>
          <p:cNvSpPr txBox="1"/>
          <p:nvPr/>
        </p:nvSpPr>
        <p:spPr>
          <a:xfrm>
            <a:off x="4648200" y="6324600"/>
            <a:ext cx="147966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Libre Baskerville"/>
                <a:ea typeface="Libre Baskerville"/>
                <a:cs typeface="Libre Baskerville"/>
                <a:sym typeface="Libre Baskerville"/>
              </a:rPr>
              <a:t>Photo by Zohair Mirza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11" descr="A group of people in a factory&#10;&#10;Description automatically generated with medium confidence"/>
          <p:cNvPicPr preferRelativeResize="0"/>
          <p:nvPr/>
        </p:nvPicPr>
        <p:blipFill rotWithShape="1">
          <a:blip r:embed="rId3">
            <a:alphaModFix/>
          </a:blip>
          <a:srcRect t="8863" b="7571"/>
          <a:stretch/>
        </p:blipFill>
        <p:spPr>
          <a:xfrm>
            <a:off x="685800" y="68263"/>
            <a:ext cx="11506200" cy="6721475"/>
          </a:xfrm>
          <a:prstGeom prst="rect">
            <a:avLst/>
          </a:prstGeom>
          <a:noFill/>
          <a:ln>
            <a:noFill/>
          </a:ln>
        </p:spPr>
      </p:pic>
      <p:sp>
        <p:nvSpPr>
          <p:cNvPr id="132" name="Google Shape;132;p11"/>
          <p:cNvSpPr txBox="1"/>
          <p:nvPr/>
        </p:nvSpPr>
        <p:spPr>
          <a:xfrm>
            <a:off x="1525900" y="2733225"/>
            <a:ext cx="10547400" cy="17547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5400" b="1">
                <a:solidFill>
                  <a:schemeClr val="lt1"/>
                </a:solidFill>
                <a:latin typeface="Roboto Condensed"/>
                <a:ea typeface="Roboto Condensed"/>
                <a:cs typeface="Roboto Condensed"/>
                <a:sym typeface="Roboto Condensed"/>
              </a:rPr>
              <a:t>New mindset:</a:t>
            </a:r>
            <a:endParaRPr/>
          </a:p>
          <a:p>
            <a:pPr marL="0" marR="0" lvl="0" indent="0" algn="r" rtl="0">
              <a:spcBef>
                <a:spcPts val="0"/>
              </a:spcBef>
              <a:spcAft>
                <a:spcPts val="0"/>
              </a:spcAft>
              <a:buNone/>
            </a:pPr>
            <a:r>
              <a:rPr lang="en-US" sz="5400" b="1">
                <a:solidFill>
                  <a:schemeClr val="lt1"/>
                </a:solidFill>
                <a:latin typeface="Roboto Condensed"/>
                <a:ea typeface="Roboto Condensed"/>
                <a:cs typeface="Roboto Condensed"/>
                <a:sym typeface="Roboto Condensed"/>
              </a:rPr>
              <a:t>Go out and look for people</a:t>
            </a:r>
            <a:endParaRPr/>
          </a:p>
        </p:txBody>
      </p:sp>
      <p:sp>
        <p:nvSpPr>
          <p:cNvPr id="133" name="Google Shape;133;p11"/>
          <p:cNvSpPr txBox="1"/>
          <p:nvPr/>
        </p:nvSpPr>
        <p:spPr>
          <a:xfrm>
            <a:off x="6531078" y="6442587"/>
            <a:ext cx="30480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FFC000"/>
                </a:solidFill>
                <a:latin typeface="Libre Baskerville"/>
                <a:ea typeface="Libre Baskerville"/>
                <a:cs typeface="Libre Baskerville"/>
                <a:sym typeface="Libre Baskerville"/>
              </a:rPr>
              <a:t>Photo by Kat Long</a:t>
            </a:r>
            <a:endParaRPr sz="1200" dirty="0">
              <a:solidFill>
                <a:schemeClr val="dk1"/>
              </a:solidFill>
              <a:latin typeface="Libre Baskerville"/>
              <a:ea typeface="Libre Baskerville"/>
              <a:cs typeface="Libre Baskerville"/>
              <a:sym typeface="Libre Baskervill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12" descr="A picture containing person, indoor, preparing, cooking&#10;&#10;Description automatically generated"/>
          <p:cNvPicPr preferRelativeResize="0"/>
          <p:nvPr/>
        </p:nvPicPr>
        <p:blipFill rotWithShape="1">
          <a:blip r:embed="rId3">
            <a:alphaModFix/>
          </a:blip>
          <a:srcRect t="7041" r="2" b="1625"/>
          <a:stretch/>
        </p:blipFill>
        <p:spPr>
          <a:xfrm>
            <a:off x="942974" y="10"/>
            <a:ext cx="11249025" cy="6857990"/>
          </a:xfrm>
          <a:prstGeom prst="rect">
            <a:avLst/>
          </a:prstGeom>
          <a:noFill/>
          <a:ln>
            <a:noFill/>
          </a:ln>
        </p:spPr>
      </p:pic>
      <p:sp>
        <p:nvSpPr>
          <p:cNvPr id="140" name="Google Shape;140;p12"/>
          <p:cNvSpPr txBox="1"/>
          <p:nvPr/>
        </p:nvSpPr>
        <p:spPr>
          <a:xfrm>
            <a:off x="3657600" y="381000"/>
            <a:ext cx="6143626"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chemeClr val="dk1"/>
                </a:solidFill>
                <a:latin typeface="Roboto Condensed"/>
                <a:ea typeface="Roboto Condensed"/>
                <a:cs typeface="Roboto Condensed"/>
                <a:sym typeface="Roboto Condensed"/>
              </a:rPr>
              <a:t>Overlooked: </a:t>
            </a:r>
            <a:endParaRPr/>
          </a:p>
          <a:p>
            <a:pPr marL="0" marR="0" lvl="0" indent="0" algn="l" rtl="0">
              <a:spcBef>
                <a:spcPts val="0"/>
              </a:spcBef>
              <a:spcAft>
                <a:spcPts val="0"/>
              </a:spcAft>
              <a:buNone/>
            </a:pPr>
            <a:r>
              <a:rPr lang="en-US" sz="5400" b="1">
                <a:solidFill>
                  <a:schemeClr val="dk1"/>
                </a:solidFill>
                <a:latin typeface="Roboto Condensed"/>
                <a:ea typeface="Roboto Condensed"/>
                <a:cs typeface="Roboto Condensed"/>
                <a:sym typeface="Roboto Condensed"/>
              </a:rPr>
              <a:t>At Risk</a:t>
            </a:r>
            <a:endParaRPr/>
          </a:p>
        </p:txBody>
      </p:sp>
      <p:sp>
        <p:nvSpPr>
          <p:cNvPr id="141" name="Google Shape;141;p12"/>
          <p:cNvSpPr txBox="1"/>
          <p:nvPr/>
        </p:nvSpPr>
        <p:spPr>
          <a:xfrm>
            <a:off x="1447800" y="5943600"/>
            <a:ext cx="27432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FFC000"/>
                </a:solidFill>
                <a:latin typeface="Libre Baskerville"/>
                <a:ea typeface="Libre Baskerville"/>
                <a:cs typeface="Libre Baskerville"/>
                <a:sym typeface="Libre Baskerville"/>
              </a:rPr>
              <a:t>Photo by Vance Osterhout</a:t>
            </a:r>
            <a:endParaRPr sz="1200">
              <a:solidFill>
                <a:schemeClr val="dk1"/>
              </a:solidFill>
              <a:latin typeface="Libre Baskerville"/>
              <a:ea typeface="Libre Baskerville"/>
              <a:cs typeface="Libre Baskerville"/>
              <a:sym typeface="Libre Baskervill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13" descr="A sign in a grassy area&#10;&#10;Description automatically generated with low confidence"/>
          <p:cNvPicPr preferRelativeResize="0"/>
          <p:nvPr/>
        </p:nvPicPr>
        <p:blipFill rotWithShape="1">
          <a:blip r:embed="rId3">
            <a:alphaModFix/>
          </a:blip>
          <a:srcRect/>
          <a:stretch/>
        </p:blipFill>
        <p:spPr>
          <a:xfrm>
            <a:off x="0" y="0"/>
            <a:ext cx="12192000" cy="7315200"/>
          </a:xfrm>
          <a:prstGeom prst="rect">
            <a:avLst/>
          </a:prstGeom>
          <a:noFill/>
          <a:ln>
            <a:noFill/>
          </a:ln>
        </p:spPr>
      </p:pic>
      <p:sp>
        <p:nvSpPr>
          <p:cNvPr id="148" name="Google Shape;148;p13"/>
          <p:cNvSpPr txBox="1"/>
          <p:nvPr/>
        </p:nvSpPr>
        <p:spPr>
          <a:xfrm>
            <a:off x="0" y="0"/>
            <a:ext cx="12192000" cy="17547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dirty="0">
                <a:solidFill>
                  <a:schemeClr val="dk2"/>
                </a:solidFill>
                <a:latin typeface="Roboto Condensed"/>
                <a:ea typeface="Roboto Condensed"/>
                <a:cs typeface="Roboto Condensed"/>
                <a:sym typeface="Roboto Condensed"/>
              </a:rPr>
              <a:t>Limiting Belief: </a:t>
            </a:r>
            <a:endParaRPr sz="5400" b="1" dirty="0">
              <a:solidFill>
                <a:schemeClr val="dk2"/>
              </a:solidFill>
              <a:latin typeface="Roboto Condensed"/>
              <a:ea typeface="Roboto Condensed"/>
              <a:cs typeface="Roboto Condensed"/>
              <a:sym typeface="Roboto Condensed"/>
            </a:endParaRPr>
          </a:p>
          <a:p>
            <a:pPr marL="0" marR="0" lvl="0" indent="0" algn="l" rtl="0">
              <a:spcBef>
                <a:spcPts val="0"/>
              </a:spcBef>
              <a:spcAft>
                <a:spcPts val="0"/>
              </a:spcAft>
              <a:buNone/>
            </a:pPr>
            <a:r>
              <a:rPr lang="en-US" sz="5400" b="1" dirty="0">
                <a:solidFill>
                  <a:schemeClr val="dk2"/>
                </a:solidFill>
                <a:latin typeface="Roboto Condensed"/>
                <a:ea typeface="Roboto Condensed"/>
                <a:cs typeface="Roboto Condensed"/>
                <a:sym typeface="Roboto Condensed"/>
              </a:rPr>
              <a:t>Applicants don’t have the skills we need</a:t>
            </a:r>
            <a:endParaRPr sz="5400" dirty="0">
              <a:solidFill>
                <a:schemeClr val="dk2"/>
              </a:solidFill>
              <a:latin typeface="Roboto Condensed"/>
              <a:ea typeface="Roboto Condensed"/>
              <a:cs typeface="Roboto Condensed"/>
              <a:sym typeface="Roboto Condensed"/>
            </a:endParaRPr>
          </a:p>
        </p:txBody>
      </p:sp>
      <p:sp>
        <p:nvSpPr>
          <p:cNvPr id="149" name="Google Shape;149;p13"/>
          <p:cNvSpPr txBox="1"/>
          <p:nvPr/>
        </p:nvSpPr>
        <p:spPr>
          <a:xfrm>
            <a:off x="1447800" y="6248400"/>
            <a:ext cx="24384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Libre Baskerville"/>
                <a:ea typeface="Libre Baskerville"/>
                <a:cs typeface="Libre Baskerville"/>
                <a:sym typeface="Libre Baskerville"/>
              </a:rPr>
              <a:t>Photo by Ernie Journeys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6" name="Google Shape;156;p14"/>
          <p:cNvSpPr txBox="1"/>
          <p:nvPr/>
        </p:nvSpPr>
        <p:spPr>
          <a:xfrm>
            <a:off x="8277226" y="6248400"/>
            <a:ext cx="29718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Libre Baskerville"/>
                <a:ea typeface="Libre Baskerville"/>
                <a:cs typeface="Libre Baskerville"/>
                <a:sym typeface="Libre Baskerville"/>
              </a:rPr>
              <a:t>Photo by Red Lodge Cmty Assn</a:t>
            </a:r>
            <a:endParaRPr/>
          </a:p>
        </p:txBody>
      </p:sp>
      <p:pic>
        <p:nvPicPr>
          <p:cNvPr id="3" name="Picture 2">
            <a:extLst>
              <a:ext uri="{FF2B5EF4-FFF2-40B4-BE49-F238E27FC236}">
                <a16:creationId xmlns:a16="http://schemas.microsoft.com/office/drawing/2014/main" id="{1E877164-C31F-1523-930E-5C732C09E89F}"/>
              </a:ext>
            </a:extLst>
          </p:cNvPr>
          <p:cNvPicPr>
            <a:picLocks noChangeAspect="1"/>
          </p:cNvPicPr>
          <p:nvPr/>
        </p:nvPicPr>
        <p:blipFill>
          <a:blip r:embed="rId3"/>
          <a:stretch>
            <a:fillRect/>
          </a:stretch>
        </p:blipFill>
        <p:spPr>
          <a:xfrm>
            <a:off x="1524000" y="-655206"/>
            <a:ext cx="10654144" cy="7513206"/>
          </a:xfrm>
          <a:prstGeom prst="rect">
            <a:avLst/>
          </a:prstGeom>
        </p:spPr>
      </p:pic>
      <p:sp>
        <p:nvSpPr>
          <p:cNvPr id="157" name="Google Shape;157;p14"/>
          <p:cNvSpPr txBox="1"/>
          <p:nvPr/>
        </p:nvSpPr>
        <p:spPr>
          <a:xfrm>
            <a:off x="1891144" y="3512338"/>
            <a:ext cx="10287000" cy="1754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dirty="0">
                <a:solidFill>
                  <a:schemeClr val="lt1"/>
                </a:solidFill>
                <a:latin typeface="Roboto Condensed"/>
                <a:ea typeface="Roboto Condensed"/>
                <a:cs typeface="Roboto Condensed"/>
                <a:sym typeface="Roboto Condensed"/>
              </a:rPr>
              <a:t>New mindset:</a:t>
            </a:r>
            <a:endParaRPr sz="5400" b="1" dirty="0">
              <a:solidFill>
                <a:schemeClr val="lt1"/>
              </a:solidFill>
              <a:latin typeface="Roboto Condensed"/>
              <a:ea typeface="Roboto Condensed"/>
              <a:cs typeface="Roboto Condensed"/>
              <a:sym typeface="Roboto Condensed"/>
            </a:endParaRPr>
          </a:p>
          <a:p>
            <a:pPr marL="0" marR="0" lvl="0" indent="0" algn="l" rtl="0">
              <a:spcBef>
                <a:spcPts val="0"/>
              </a:spcBef>
              <a:spcAft>
                <a:spcPts val="0"/>
              </a:spcAft>
              <a:buNone/>
            </a:pPr>
            <a:r>
              <a:rPr lang="en-US" sz="5400" b="1" dirty="0">
                <a:solidFill>
                  <a:schemeClr val="lt1"/>
                </a:solidFill>
                <a:latin typeface="Roboto Condensed"/>
                <a:ea typeface="Roboto Condensed"/>
                <a:cs typeface="Roboto Condensed"/>
                <a:sym typeface="Roboto Condensed"/>
              </a:rPr>
              <a:t>Connect with community resources  </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17" descr="A picture containing person, outdoor&#10;&#10;Description automatically generated"/>
          <p:cNvPicPr preferRelativeResize="0"/>
          <p:nvPr/>
        </p:nvPicPr>
        <p:blipFill rotWithShape="1">
          <a:blip r:embed="rId3">
            <a:alphaModFix/>
          </a:blip>
          <a:srcRect t="34065" r="-1" b="26794"/>
          <a:stretch/>
        </p:blipFill>
        <p:spPr>
          <a:xfrm>
            <a:off x="0" y="10"/>
            <a:ext cx="12192000" cy="7149134"/>
          </a:xfrm>
          <a:custGeom>
            <a:avLst/>
            <a:gdLst/>
            <a:ahLst/>
            <a:cxnLst/>
            <a:rect l="l" t="t" r="r" b="b"/>
            <a:pathLst>
              <a:path w="12211050" h="6868759" extrusionOk="0">
                <a:moveTo>
                  <a:pt x="9525" y="0"/>
                </a:moveTo>
                <a:lnTo>
                  <a:pt x="12211050" y="0"/>
                </a:lnTo>
                <a:lnTo>
                  <a:pt x="12211050" y="4947138"/>
                </a:lnTo>
                <a:lnTo>
                  <a:pt x="12196770" y="6868759"/>
                </a:lnTo>
                <a:lnTo>
                  <a:pt x="7990742" y="6858000"/>
                </a:lnTo>
                <a:lnTo>
                  <a:pt x="0" y="6858000"/>
                </a:lnTo>
                <a:cubicBezTo>
                  <a:pt x="0" y="4572000"/>
                  <a:pt x="9525" y="2286000"/>
                  <a:pt x="9525" y="0"/>
                </a:cubicBezTo>
                <a:close/>
              </a:path>
            </a:pathLst>
          </a:custGeom>
          <a:noFill/>
          <a:ln>
            <a:noFill/>
          </a:ln>
        </p:spPr>
      </p:pic>
      <p:sp>
        <p:nvSpPr>
          <p:cNvPr id="180" name="Google Shape;180;p17"/>
          <p:cNvSpPr txBox="1"/>
          <p:nvPr/>
        </p:nvSpPr>
        <p:spPr>
          <a:xfrm>
            <a:off x="4495799" y="1752600"/>
            <a:ext cx="5334001" cy="2971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5400" b="1" i="0">
                <a:solidFill>
                  <a:schemeClr val="lt1"/>
                </a:solidFill>
                <a:latin typeface="Roboto Condensed"/>
                <a:ea typeface="Roboto Condensed"/>
                <a:cs typeface="Roboto Condensed"/>
                <a:sym typeface="Roboto Condensed"/>
              </a:rPr>
              <a:t>Limiting Belief: Hanging on to out of date job requirements</a:t>
            </a:r>
            <a:endParaRPr sz="5400" b="1" i="0">
              <a:solidFill>
                <a:schemeClr val="lt1"/>
              </a:solidFill>
              <a:latin typeface="Roboto Condensed"/>
              <a:ea typeface="Roboto Condensed"/>
              <a:cs typeface="Roboto Condensed"/>
              <a:sym typeface="Roboto Condensed"/>
            </a:endParaRPr>
          </a:p>
        </p:txBody>
      </p:sp>
      <p:sp>
        <p:nvSpPr>
          <p:cNvPr id="181" name="Google Shape;181;p17"/>
          <p:cNvSpPr txBox="1"/>
          <p:nvPr/>
        </p:nvSpPr>
        <p:spPr>
          <a:xfrm>
            <a:off x="457200" y="5867400"/>
            <a:ext cx="25146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Arial"/>
                <a:ea typeface="Arial"/>
                <a:cs typeface="Arial"/>
                <a:sym typeface="Arial"/>
              </a:rPr>
              <a:t>Photo by Sir Manuel</a:t>
            </a:r>
            <a:endParaRPr/>
          </a:p>
          <a:p>
            <a:pPr marL="0" marR="0" lvl="0" indent="0" algn="l" rtl="0">
              <a:spcBef>
                <a:spcPts val="0"/>
              </a:spcBef>
              <a:spcAft>
                <a:spcPts val="0"/>
              </a:spcAft>
              <a:buNone/>
            </a:pPr>
            <a:endParaRPr sz="1200">
              <a:solidFill>
                <a:schemeClr val="lt1"/>
              </a:solidFill>
              <a:latin typeface="Libre Baskerville"/>
              <a:ea typeface="Libre Baskerville"/>
              <a:cs typeface="Libre Baskerville"/>
              <a:sym typeface="Libre Baskervill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18" descr="A picture containing outdoor, tree, ground, person&#10;&#10;Description automatically generated"/>
          <p:cNvPicPr preferRelativeResize="0"/>
          <p:nvPr/>
        </p:nvPicPr>
        <p:blipFill rotWithShape="1">
          <a:blip r:embed="rId3">
            <a:alphaModFix/>
          </a:blip>
          <a:srcRect r="2" b="9511"/>
          <a:stretch/>
        </p:blipFill>
        <p:spPr>
          <a:xfrm>
            <a:off x="838200" y="10"/>
            <a:ext cx="11353800" cy="6857990"/>
          </a:xfrm>
          <a:prstGeom prst="rect">
            <a:avLst/>
          </a:prstGeom>
          <a:noFill/>
          <a:ln>
            <a:noFill/>
          </a:ln>
        </p:spPr>
      </p:pic>
      <p:sp>
        <p:nvSpPr>
          <p:cNvPr id="188" name="Google Shape;188;p18"/>
          <p:cNvSpPr txBox="1"/>
          <p:nvPr/>
        </p:nvSpPr>
        <p:spPr>
          <a:xfrm>
            <a:off x="8140238" y="313948"/>
            <a:ext cx="4903124" cy="1831052"/>
          </a:xfrm>
          <a:prstGeom prst="rect">
            <a:avLst/>
          </a:prstGeom>
          <a:noFill/>
          <a:ln>
            <a:noFill/>
          </a:ln>
        </p:spPr>
        <p:txBody>
          <a:bodyPr spcFirstLastPara="1" wrap="square" lIns="91425" tIns="45700" rIns="91425" bIns="45700" anchor="b" anchorCtr="0">
            <a:normAutofit fontScale="92500" lnSpcReduction="20000"/>
          </a:bodyPr>
          <a:lstStyle/>
          <a:p>
            <a:pPr marL="0" marR="0" lvl="0" indent="0" algn="l" rtl="0">
              <a:lnSpc>
                <a:spcPct val="90000"/>
              </a:lnSpc>
              <a:spcBef>
                <a:spcPts val="0"/>
              </a:spcBef>
              <a:spcAft>
                <a:spcPts val="0"/>
              </a:spcAft>
              <a:buNone/>
            </a:pPr>
            <a:r>
              <a:rPr lang="en-US" sz="5400" b="1" i="0">
                <a:solidFill>
                  <a:schemeClr val="dk1"/>
                </a:solidFill>
                <a:latin typeface="Roboto Condensed"/>
                <a:ea typeface="Roboto Condensed"/>
                <a:cs typeface="Roboto Condensed"/>
                <a:sym typeface="Roboto Condensed"/>
              </a:rPr>
              <a:t>New mindset: </a:t>
            </a:r>
            <a:endParaRPr/>
          </a:p>
          <a:p>
            <a:pPr marL="0" marR="0" lvl="0" indent="0" algn="l" rtl="0">
              <a:lnSpc>
                <a:spcPct val="90000"/>
              </a:lnSpc>
              <a:spcBef>
                <a:spcPts val="600"/>
              </a:spcBef>
              <a:spcAft>
                <a:spcPts val="0"/>
              </a:spcAft>
              <a:buNone/>
            </a:pPr>
            <a:r>
              <a:rPr lang="en-US" sz="5400" b="1" i="0">
                <a:solidFill>
                  <a:schemeClr val="dk1"/>
                </a:solidFill>
                <a:latin typeface="Roboto Condensed"/>
                <a:ea typeface="Roboto Condensed"/>
                <a:cs typeface="Roboto Condensed"/>
                <a:sym typeface="Roboto Condensed"/>
              </a:rPr>
              <a:t>Break down the requirements </a:t>
            </a:r>
            <a:endParaRPr sz="5400" b="1" i="0">
              <a:solidFill>
                <a:schemeClr val="dk1"/>
              </a:solidFill>
              <a:latin typeface="Roboto Condensed"/>
              <a:ea typeface="Roboto Condensed"/>
              <a:cs typeface="Roboto Condensed"/>
              <a:sym typeface="Roboto Condensed"/>
            </a:endParaRPr>
          </a:p>
        </p:txBody>
      </p:sp>
      <p:sp>
        <p:nvSpPr>
          <p:cNvPr id="189" name="Google Shape;189;p18"/>
          <p:cNvSpPr txBox="1"/>
          <p:nvPr/>
        </p:nvSpPr>
        <p:spPr>
          <a:xfrm>
            <a:off x="8991600" y="6324601"/>
            <a:ext cx="3200400" cy="200055"/>
          </a:xfrm>
          <a:prstGeom prst="rect">
            <a:avLst/>
          </a:prstGeom>
          <a:solidFill>
            <a:srgbClr val="000000"/>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700" u="sng">
                <a:solidFill>
                  <a:srgbClr val="FFFFFF"/>
                </a:solidFill>
                <a:latin typeface="Libre Baskerville"/>
                <a:ea typeface="Libre Baskerville"/>
                <a:cs typeface="Libre Baskerville"/>
                <a:sym typeface="Libre Baskerville"/>
                <a:hlinkClick r:id="rId4">
                  <a:extLst>
                    <a:ext uri="{A12FA001-AC4F-418D-AE19-62706E023703}">
                      <ahyp:hlinkClr xmlns:ahyp="http://schemas.microsoft.com/office/drawing/2018/hyperlinkcolor" val="tx"/>
                    </a:ext>
                  </a:extLst>
                </a:hlinkClick>
              </a:rPr>
              <a:t>This Photo</a:t>
            </a:r>
            <a:r>
              <a:rPr lang="en-US" sz="700">
                <a:solidFill>
                  <a:srgbClr val="FFFFFF"/>
                </a:solidFill>
                <a:latin typeface="Libre Baskerville"/>
                <a:ea typeface="Libre Baskerville"/>
                <a:cs typeface="Libre Baskerville"/>
                <a:sym typeface="Libre Baskerville"/>
              </a:rPr>
              <a:t> by Unknown Author is licensed under </a:t>
            </a:r>
            <a:r>
              <a:rPr lang="en-US" sz="700" u="sng">
                <a:solidFill>
                  <a:srgbClr val="FFFFFF"/>
                </a:solidFill>
                <a:latin typeface="Libre Baskerville"/>
                <a:ea typeface="Libre Baskerville"/>
                <a:cs typeface="Libre Baskerville"/>
                <a:sym typeface="Libre Baskerville"/>
                <a:hlinkClick r:id="rId5">
                  <a:extLst>
                    <a:ext uri="{A12FA001-AC4F-418D-AE19-62706E023703}">
                      <ahyp:hlinkClr xmlns:ahyp="http://schemas.microsoft.com/office/drawing/2018/hyperlinkcolor" val="tx"/>
                    </a:ext>
                  </a:extLst>
                </a:hlinkClick>
              </a:rPr>
              <a:t>CC BY</a:t>
            </a:r>
            <a:endParaRPr sz="700">
              <a:solidFill>
                <a:srgbClr val="FFFFFF"/>
              </a:solidFill>
              <a:latin typeface="Libre Baskerville"/>
              <a:ea typeface="Libre Baskerville"/>
              <a:cs typeface="Libre Baskerville"/>
              <a:sym typeface="Libre Baskervill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19" descr="A picture containing text, indoor&#10;&#10;Description automatically generated"/>
          <p:cNvPicPr preferRelativeResize="0"/>
          <p:nvPr/>
        </p:nvPicPr>
        <p:blipFill rotWithShape="1">
          <a:blip r:embed="rId3">
            <a:alphaModFix/>
          </a:blip>
          <a:srcRect t="3432" r="2" b="6079"/>
          <a:stretch/>
        </p:blipFill>
        <p:spPr>
          <a:xfrm>
            <a:off x="838200" y="10"/>
            <a:ext cx="11353800" cy="6857990"/>
          </a:xfrm>
          <a:prstGeom prst="rect">
            <a:avLst/>
          </a:prstGeom>
          <a:noFill/>
          <a:ln>
            <a:noFill/>
          </a:ln>
        </p:spPr>
      </p:pic>
      <p:sp>
        <p:nvSpPr>
          <p:cNvPr id="196" name="Google Shape;196;p19"/>
          <p:cNvSpPr txBox="1"/>
          <p:nvPr/>
        </p:nvSpPr>
        <p:spPr>
          <a:xfrm>
            <a:off x="2611725" y="1578900"/>
            <a:ext cx="3181500" cy="4974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r>
              <a:rPr lang="en-US" sz="5400" b="1" i="0">
                <a:solidFill>
                  <a:schemeClr val="lt1"/>
                </a:solidFill>
                <a:latin typeface="Roboto Condensed"/>
                <a:ea typeface="Roboto Condensed"/>
                <a:cs typeface="Roboto Condensed"/>
                <a:sym typeface="Roboto Condensed"/>
              </a:rPr>
              <a:t>Limiting Belief: inflexible working hours. </a:t>
            </a:r>
            <a:endParaRPr sz="5400" b="1" i="0">
              <a:solidFill>
                <a:schemeClr val="lt1"/>
              </a:solidFill>
              <a:latin typeface="Roboto Condensed"/>
              <a:ea typeface="Roboto Condensed"/>
              <a:cs typeface="Roboto Condensed"/>
              <a:sym typeface="Roboto Condensed"/>
            </a:endParaRPr>
          </a:p>
        </p:txBody>
      </p:sp>
      <p:sp>
        <p:nvSpPr>
          <p:cNvPr id="197" name="Google Shape;197;p19"/>
          <p:cNvSpPr txBox="1"/>
          <p:nvPr/>
        </p:nvSpPr>
        <p:spPr>
          <a:xfrm>
            <a:off x="5257800" y="6248400"/>
            <a:ext cx="6548438" cy="69758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r>
              <a:rPr lang="en-US" sz="1200" b="0" i="0">
                <a:solidFill>
                  <a:schemeClr val="lt1"/>
                </a:solidFill>
                <a:latin typeface="Libre Baskerville"/>
                <a:ea typeface="Libre Baskerville"/>
                <a:cs typeface="Libre Baskerville"/>
                <a:sym typeface="Libre Baskerville"/>
              </a:rPr>
              <a:t>Photo by Joshua Olsen</a:t>
            </a:r>
            <a:endParaRPr sz="1200" b="0" i="0">
              <a:solidFill>
                <a:schemeClr val="lt1"/>
              </a:solidFill>
              <a:latin typeface="Libre Baskerville"/>
              <a:ea typeface="Libre Baskerville"/>
              <a:cs typeface="Libre Baskerville"/>
              <a:sym typeface="Libre Baskervill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0" descr="A wooden building with a sign on it&#10;&#10;Description automatically generated with medium confidence"/>
          <p:cNvPicPr preferRelativeResize="0"/>
          <p:nvPr/>
        </p:nvPicPr>
        <p:blipFill rotWithShape="1">
          <a:blip r:embed="rId3">
            <a:alphaModFix/>
          </a:blip>
          <a:srcRect t="11712" b="13288"/>
          <a:stretch/>
        </p:blipFill>
        <p:spPr>
          <a:xfrm>
            <a:off x="20" y="10"/>
            <a:ext cx="12191980" cy="6857990"/>
          </a:xfrm>
          <a:prstGeom prst="rect">
            <a:avLst/>
          </a:prstGeom>
          <a:noFill/>
          <a:ln>
            <a:noFill/>
          </a:ln>
        </p:spPr>
      </p:pic>
      <p:sp>
        <p:nvSpPr>
          <p:cNvPr id="204" name="Google Shape;204;p20"/>
          <p:cNvSpPr txBox="1"/>
          <p:nvPr/>
        </p:nvSpPr>
        <p:spPr>
          <a:xfrm>
            <a:off x="838200" y="4098311"/>
            <a:ext cx="9220200" cy="1754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chemeClr val="lt1"/>
                </a:solidFill>
                <a:latin typeface="Roboto Condensed"/>
                <a:ea typeface="Roboto Condensed"/>
                <a:cs typeface="Roboto Condensed"/>
                <a:sym typeface="Roboto Condensed"/>
              </a:rPr>
              <a:t>New mindset:</a:t>
            </a:r>
            <a:endParaRPr sz="5400" b="1">
              <a:solidFill>
                <a:schemeClr val="lt1"/>
              </a:solidFill>
              <a:latin typeface="Roboto Condensed"/>
              <a:ea typeface="Roboto Condensed"/>
              <a:cs typeface="Roboto Condensed"/>
              <a:sym typeface="Roboto Condensed"/>
            </a:endParaRPr>
          </a:p>
          <a:p>
            <a:pPr marL="0" marR="0" lvl="0" indent="0" algn="l" rtl="0">
              <a:spcBef>
                <a:spcPts val="0"/>
              </a:spcBef>
              <a:spcAft>
                <a:spcPts val="0"/>
              </a:spcAft>
              <a:buNone/>
            </a:pPr>
            <a:r>
              <a:rPr lang="en-US" sz="5400" b="1">
                <a:solidFill>
                  <a:schemeClr val="lt1"/>
                </a:solidFill>
                <a:latin typeface="Roboto Condensed"/>
                <a:ea typeface="Roboto Condensed"/>
                <a:cs typeface="Roboto Condensed"/>
                <a:sym typeface="Roboto Condensed"/>
              </a:rPr>
              <a:t>Temporary help</a:t>
            </a:r>
            <a:endParaRPr sz="5400" b="1">
              <a:solidFill>
                <a:schemeClr val="lt1"/>
              </a:solidFill>
              <a:latin typeface="Roboto Condensed"/>
              <a:ea typeface="Roboto Condensed"/>
              <a:cs typeface="Roboto Condensed"/>
              <a:sym typeface="Roboto Condensed"/>
            </a:endParaRPr>
          </a:p>
        </p:txBody>
      </p:sp>
      <p:sp>
        <p:nvSpPr>
          <p:cNvPr id="205" name="Google Shape;205;p20"/>
          <p:cNvSpPr txBox="1"/>
          <p:nvPr/>
        </p:nvSpPr>
        <p:spPr>
          <a:xfrm>
            <a:off x="7619999" y="6324600"/>
            <a:ext cx="278753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212121"/>
                </a:solidFill>
                <a:latin typeface="Arial"/>
                <a:ea typeface="Arial"/>
                <a:cs typeface="Arial"/>
                <a:sym typeface="Arial"/>
              </a:rPr>
              <a:t>Photo by Deb Brown</a:t>
            </a:r>
            <a:endParaRPr sz="1200">
              <a:solidFill>
                <a:schemeClr val="dk1"/>
              </a:solidFill>
              <a:latin typeface="Libre Baskerville"/>
              <a:ea typeface="Libre Baskerville"/>
              <a:cs typeface="Libre Baskerville"/>
              <a:sym typeface="Libre Baskervill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23" descr="A picture containing text&#10;&#10;Description automatically generated"/>
          <p:cNvPicPr preferRelativeResize="0"/>
          <p:nvPr/>
        </p:nvPicPr>
        <p:blipFill rotWithShape="1">
          <a:blip r:embed="rId3">
            <a:alphaModFix/>
          </a:blip>
          <a:srcRect t="9509" r="2" b="1"/>
          <a:stretch/>
        </p:blipFill>
        <p:spPr>
          <a:xfrm>
            <a:off x="838200" y="10"/>
            <a:ext cx="11353800" cy="6857990"/>
          </a:xfrm>
          <a:prstGeom prst="rect">
            <a:avLst/>
          </a:prstGeom>
          <a:noFill/>
          <a:ln>
            <a:noFill/>
          </a:ln>
        </p:spPr>
      </p:pic>
      <p:sp>
        <p:nvSpPr>
          <p:cNvPr id="228" name="Google Shape;228;p23"/>
          <p:cNvSpPr txBox="1"/>
          <p:nvPr/>
        </p:nvSpPr>
        <p:spPr>
          <a:xfrm>
            <a:off x="3240881" y="16625"/>
            <a:ext cx="6548438" cy="283132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None/>
            </a:pPr>
            <a:r>
              <a:rPr lang="en-US" sz="5400" b="1" i="0">
                <a:solidFill>
                  <a:schemeClr val="dk2"/>
                </a:solidFill>
                <a:latin typeface="Roboto Condensed"/>
                <a:ea typeface="Roboto Condensed"/>
                <a:cs typeface="Roboto Condensed"/>
                <a:sym typeface="Roboto Condensed"/>
              </a:rPr>
              <a:t>Limiting Belief: </a:t>
            </a:r>
            <a:endParaRPr/>
          </a:p>
          <a:p>
            <a:pPr marL="0" marR="0" lvl="0" indent="0" algn="l" rtl="0">
              <a:lnSpc>
                <a:spcPct val="90000"/>
              </a:lnSpc>
              <a:spcBef>
                <a:spcPts val="600"/>
              </a:spcBef>
              <a:spcAft>
                <a:spcPts val="0"/>
              </a:spcAft>
              <a:buNone/>
            </a:pPr>
            <a:r>
              <a:rPr lang="en-US" sz="5400" b="1" i="0">
                <a:solidFill>
                  <a:schemeClr val="dk2"/>
                </a:solidFill>
                <a:latin typeface="Roboto Condensed"/>
                <a:ea typeface="Roboto Condensed"/>
                <a:cs typeface="Roboto Condensed"/>
                <a:sym typeface="Roboto Condensed"/>
              </a:rPr>
              <a:t>We can’t afford to pay better</a:t>
            </a:r>
            <a:endParaRPr sz="5400" b="1" i="0">
              <a:solidFill>
                <a:schemeClr val="dk2"/>
              </a:solidFill>
              <a:latin typeface="Roboto Condensed"/>
              <a:ea typeface="Roboto Condensed"/>
              <a:cs typeface="Roboto Condensed"/>
              <a:sym typeface="Roboto Condensed"/>
            </a:endParaRPr>
          </a:p>
        </p:txBody>
      </p:sp>
      <p:sp>
        <p:nvSpPr>
          <p:cNvPr id="229" name="Google Shape;229;p23"/>
          <p:cNvSpPr txBox="1"/>
          <p:nvPr/>
        </p:nvSpPr>
        <p:spPr>
          <a:xfrm>
            <a:off x="838200" y="5486400"/>
            <a:ext cx="6548438" cy="69758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r>
              <a:rPr lang="en-US" sz="1200" dirty="0">
                <a:solidFill>
                  <a:schemeClr val="dk1"/>
                </a:solidFill>
                <a:latin typeface="Libre Baskerville"/>
                <a:ea typeface="Libre Baskerville"/>
                <a:cs typeface="Libre Baskerville"/>
                <a:sym typeface="Libre Baskerville"/>
              </a:rPr>
              <a:t>Photo by </a:t>
            </a:r>
            <a:r>
              <a:rPr lang="en-US" sz="1200" u="sng" dirty="0">
                <a:solidFill>
                  <a:schemeClr val="dk1"/>
                </a:solidFill>
                <a:latin typeface="Libre Baskerville"/>
                <a:ea typeface="Libre Baskerville"/>
                <a:cs typeface="Libre Baskerville"/>
                <a:sym typeface="Libre Baskerville"/>
                <a:hlinkClick r:id="rId4">
                  <a:extLst>
                    <a:ext uri="{A12FA001-AC4F-418D-AE19-62706E023703}">
                      <ahyp:hlinkClr xmlns:ahyp="http://schemas.microsoft.com/office/drawing/2018/hyperlinkcolor" val="tx"/>
                    </a:ext>
                  </a:extLst>
                </a:hlinkClick>
              </a:rPr>
              <a:t>Kenny Eliason</a:t>
            </a:r>
            <a:r>
              <a:rPr lang="en-US" sz="1200" dirty="0">
                <a:solidFill>
                  <a:schemeClr val="dk1"/>
                </a:solidFill>
                <a:latin typeface="Libre Baskerville"/>
                <a:ea typeface="Libre Baskerville"/>
                <a:cs typeface="Libre Baskerville"/>
                <a:sym typeface="Libre Baskerville"/>
              </a:rPr>
              <a:t>  </a:t>
            </a:r>
            <a:endParaRPr sz="1200" b="0" i="0" dirty="0">
              <a:solidFill>
                <a:schemeClr val="dk2"/>
              </a:solidFill>
              <a:latin typeface="Libre Baskerville"/>
              <a:ea typeface="Libre Baskerville"/>
              <a:cs typeface="Libre Baskerville"/>
              <a:sym typeface="Libre Baskervill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24" descr="A picture containing text&#10;&#10;Description automatically generated"/>
          <p:cNvPicPr preferRelativeResize="0"/>
          <p:nvPr/>
        </p:nvPicPr>
        <p:blipFill rotWithShape="1">
          <a:blip r:embed="rId3">
            <a:alphaModFix/>
          </a:blip>
          <a:srcRect l="6331" b="18480"/>
          <a:stretch/>
        </p:blipFill>
        <p:spPr>
          <a:xfrm>
            <a:off x="771650" y="0"/>
            <a:ext cx="11420349" cy="6857999"/>
          </a:xfrm>
          <a:prstGeom prst="rect">
            <a:avLst/>
          </a:prstGeom>
          <a:noFill/>
          <a:ln>
            <a:noFill/>
          </a:ln>
        </p:spPr>
      </p:pic>
      <p:sp>
        <p:nvSpPr>
          <p:cNvPr id="236" name="Google Shape;236;p24"/>
          <p:cNvSpPr txBox="1"/>
          <p:nvPr/>
        </p:nvSpPr>
        <p:spPr>
          <a:xfrm>
            <a:off x="771650" y="-36732"/>
            <a:ext cx="11420350" cy="1754286"/>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dirty="0">
                <a:solidFill>
                  <a:schemeClr val="tx1"/>
                </a:solidFill>
                <a:latin typeface="Roboto Condensed"/>
                <a:ea typeface="Roboto Condensed"/>
                <a:cs typeface="Roboto Condensed"/>
                <a:sym typeface="Roboto Condensed"/>
              </a:rPr>
              <a:t>New mindset:</a:t>
            </a:r>
            <a:endParaRPr dirty="0">
              <a:solidFill>
                <a:schemeClr val="tx1"/>
              </a:solidFill>
            </a:endParaRPr>
          </a:p>
          <a:p>
            <a:pPr marL="0" marR="0" lvl="0" indent="0" algn="l" rtl="0">
              <a:spcBef>
                <a:spcPts val="0"/>
              </a:spcBef>
              <a:spcAft>
                <a:spcPts val="0"/>
              </a:spcAft>
              <a:buNone/>
            </a:pPr>
            <a:r>
              <a:rPr lang="en-US" sz="5400" b="1" dirty="0">
                <a:solidFill>
                  <a:schemeClr val="tx1"/>
                </a:solidFill>
                <a:latin typeface="Roboto Condensed"/>
                <a:ea typeface="Roboto Condensed"/>
                <a:cs typeface="Roboto Condensed"/>
                <a:sym typeface="Roboto Condensed"/>
              </a:rPr>
              <a:t>Value people enough to find a way</a:t>
            </a:r>
            <a:endParaRPr sz="5400" dirty="0">
              <a:solidFill>
                <a:schemeClr val="tx1"/>
              </a:solidFill>
              <a:latin typeface="Roboto Condensed"/>
              <a:ea typeface="Roboto Condensed"/>
              <a:cs typeface="Roboto Condensed"/>
              <a:sym typeface="Roboto Condensed"/>
            </a:endParaRPr>
          </a:p>
        </p:txBody>
      </p:sp>
      <p:sp>
        <p:nvSpPr>
          <p:cNvPr id="237" name="Google Shape;237;p24"/>
          <p:cNvSpPr txBox="1"/>
          <p:nvPr/>
        </p:nvSpPr>
        <p:spPr>
          <a:xfrm>
            <a:off x="9296400" y="6248400"/>
            <a:ext cx="24384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212121"/>
                </a:solidFill>
                <a:latin typeface="Arial"/>
                <a:ea typeface="Arial"/>
                <a:cs typeface="Arial"/>
                <a:sym typeface="Arial"/>
              </a:rPr>
              <a:t>Photo from Greene Bean coffee house fb page</a:t>
            </a:r>
            <a:endParaRPr sz="1200">
              <a:solidFill>
                <a:srgbClr val="212121"/>
              </a:solidFill>
              <a:latin typeface="Arial"/>
              <a:ea typeface="Arial"/>
              <a:cs typeface="Arial"/>
              <a:sym typeface="Arial"/>
            </a:endParaRPr>
          </a:p>
          <a:p>
            <a:pPr marL="0" marR="0" lvl="0" indent="0" algn="l" rtl="0">
              <a:spcBef>
                <a:spcPts val="0"/>
              </a:spcBef>
              <a:spcAft>
                <a:spcPts val="0"/>
              </a:spcAft>
              <a:buNone/>
            </a:pPr>
            <a:endParaRPr sz="1200">
              <a:solidFill>
                <a:schemeClr val="dk1"/>
              </a:solidFill>
              <a:latin typeface="Libre Baskerville"/>
              <a:ea typeface="Libre Baskerville"/>
              <a:cs typeface="Libre Baskerville"/>
              <a:sym typeface="Libre Baskervill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2" descr="A person wearing glasses&#10;&#10;Description automatically generated with low confidence"/>
          <p:cNvPicPr preferRelativeResize="0"/>
          <p:nvPr/>
        </p:nvPicPr>
        <p:blipFill rotWithShape="1">
          <a:blip r:embed="rId3">
            <a:alphaModFix amt="35000"/>
          </a:blip>
          <a:srcRect/>
          <a:stretch/>
        </p:blipFill>
        <p:spPr>
          <a:xfrm>
            <a:off x="0" y="0"/>
            <a:ext cx="12192000" cy="6858000"/>
          </a:xfrm>
          <a:prstGeom prst="rect">
            <a:avLst/>
          </a:prstGeom>
          <a:noFill/>
          <a:ln>
            <a:noFill/>
          </a:ln>
        </p:spPr>
      </p:pic>
      <p:sp>
        <p:nvSpPr>
          <p:cNvPr id="62" name="Google Shape;62;p2"/>
          <p:cNvSpPr txBox="1"/>
          <p:nvPr/>
        </p:nvSpPr>
        <p:spPr>
          <a:xfrm>
            <a:off x="1447800" y="2242143"/>
            <a:ext cx="6548438" cy="2831323"/>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r>
              <a:rPr lang="en-US" sz="5400" b="1" i="0">
                <a:solidFill>
                  <a:schemeClr val="dk2"/>
                </a:solidFill>
                <a:latin typeface="Roboto Condensed"/>
                <a:ea typeface="Roboto Condensed"/>
                <a:cs typeface="Roboto Condensed"/>
                <a:sym typeface="Roboto Condensed"/>
              </a:rPr>
              <a:t>Population is smaller</a:t>
            </a:r>
            <a:endParaRPr/>
          </a:p>
          <a:p>
            <a:pPr marL="0" marR="0" lvl="0" indent="0" algn="l" rtl="0">
              <a:lnSpc>
                <a:spcPct val="90000"/>
              </a:lnSpc>
              <a:spcBef>
                <a:spcPts val="600"/>
              </a:spcBef>
              <a:spcAft>
                <a:spcPts val="0"/>
              </a:spcAft>
              <a:buNone/>
            </a:pPr>
            <a:r>
              <a:rPr lang="en-US" sz="5400" b="1" i="0">
                <a:solidFill>
                  <a:schemeClr val="dk2"/>
                </a:solidFill>
                <a:latin typeface="Roboto Condensed"/>
                <a:ea typeface="Roboto Condensed"/>
                <a:cs typeface="Roboto Condensed"/>
                <a:sym typeface="Roboto Condensed"/>
              </a:rPr>
              <a:t>More elderly people</a:t>
            </a:r>
            <a:endParaRPr/>
          </a:p>
          <a:p>
            <a:pPr marL="0" marR="0" lvl="0" indent="0" algn="l" rtl="0">
              <a:lnSpc>
                <a:spcPct val="90000"/>
              </a:lnSpc>
              <a:spcBef>
                <a:spcPts val="600"/>
              </a:spcBef>
              <a:spcAft>
                <a:spcPts val="0"/>
              </a:spcAft>
              <a:buNone/>
            </a:pPr>
            <a:r>
              <a:rPr lang="en-US" sz="5400" b="1" i="0">
                <a:solidFill>
                  <a:schemeClr val="dk2"/>
                </a:solidFill>
                <a:latin typeface="Roboto Condensed"/>
                <a:ea typeface="Roboto Condensed"/>
                <a:cs typeface="Roboto Condensed"/>
                <a:sym typeface="Roboto Condensed"/>
              </a:rPr>
              <a:t>More disability</a:t>
            </a:r>
            <a:endParaRPr/>
          </a:p>
          <a:p>
            <a:pPr marL="0" marR="0" lvl="0" indent="0" algn="l" rtl="0">
              <a:lnSpc>
                <a:spcPct val="90000"/>
              </a:lnSpc>
              <a:spcBef>
                <a:spcPts val="600"/>
              </a:spcBef>
              <a:spcAft>
                <a:spcPts val="0"/>
              </a:spcAft>
              <a:buNone/>
            </a:pPr>
            <a:r>
              <a:rPr lang="en-US" sz="5400" b="1" i="0">
                <a:solidFill>
                  <a:schemeClr val="dk2"/>
                </a:solidFill>
                <a:latin typeface="Roboto Condensed"/>
                <a:ea typeface="Roboto Condensed"/>
                <a:cs typeface="Roboto Condensed"/>
                <a:sym typeface="Roboto Condensed"/>
              </a:rPr>
              <a:t>More addiction</a:t>
            </a:r>
            <a:endParaRPr/>
          </a:p>
          <a:p>
            <a:pPr marL="0" marR="0" lvl="0" indent="0" algn="l" rtl="0">
              <a:lnSpc>
                <a:spcPct val="90000"/>
              </a:lnSpc>
              <a:spcBef>
                <a:spcPts val="600"/>
              </a:spcBef>
              <a:spcAft>
                <a:spcPts val="0"/>
              </a:spcAft>
              <a:buNone/>
            </a:pPr>
            <a:r>
              <a:rPr lang="en-US" sz="5400" b="1" i="0">
                <a:solidFill>
                  <a:schemeClr val="dk2"/>
                </a:solidFill>
                <a:latin typeface="Roboto Condensed"/>
                <a:ea typeface="Roboto Condensed"/>
                <a:cs typeface="Roboto Condensed"/>
                <a:sym typeface="Roboto Condensed"/>
              </a:rPr>
              <a:t>Lower education rates</a:t>
            </a:r>
            <a:endParaRPr/>
          </a:p>
          <a:p>
            <a:pPr marL="0" marR="0" lvl="0" indent="0" algn="l" rtl="0">
              <a:lnSpc>
                <a:spcPct val="90000"/>
              </a:lnSpc>
              <a:spcBef>
                <a:spcPts val="600"/>
              </a:spcBef>
              <a:spcAft>
                <a:spcPts val="0"/>
              </a:spcAft>
              <a:buNone/>
            </a:pPr>
            <a:r>
              <a:rPr lang="en-US" sz="5400" b="1" i="0">
                <a:solidFill>
                  <a:schemeClr val="dk2"/>
                </a:solidFill>
                <a:latin typeface="Roboto Condensed"/>
                <a:ea typeface="Roboto Condensed"/>
                <a:cs typeface="Roboto Condensed"/>
                <a:sym typeface="Roboto Condensed"/>
              </a:rPr>
              <a:t>Less people working</a:t>
            </a:r>
            <a:endParaRPr/>
          </a:p>
        </p:txBody>
      </p:sp>
      <p:sp>
        <p:nvSpPr>
          <p:cNvPr id="63" name="Google Shape;63;p2"/>
          <p:cNvSpPr txBox="1">
            <a:spLocks noGrp="1"/>
          </p:cNvSpPr>
          <p:nvPr>
            <p:ph type="subTitle" idx="1"/>
          </p:nvPr>
        </p:nvSpPr>
        <p:spPr>
          <a:xfrm>
            <a:off x="838200" y="5486400"/>
            <a:ext cx="6548438" cy="69758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2400"/>
              <a:buNone/>
            </a:pPr>
            <a:r>
              <a:rPr lang="en-US" b="0" i="0">
                <a:latin typeface="Libre Baskerville"/>
                <a:ea typeface="Libre Baskerville"/>
                <a:cs typeface="Libre Baskerville"/>
                <a:sym typeface="Libre Baskerville"/>
              </a:rPr>
              <a:t> </a:t>
            </a:r>
            <a:endParaRPr/>
          </a:p>
        </p:txBody>
      </p:sp>
      <p:sp>
        <p:nvSpPr>
          <p:cNvPr id="64" name="Google Shape;64;p2"/>
          <p:cNvSpPr txBox="1"/>
          <p:nvPr/>
        </p:nvSpPr>
        <p:spPr>
          <a:xfrm>
            <a:off x="9220200" y="6183984"/>
            <a:ext cx="18288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Libre Baskerville"/>
                <a:ea typeface="Libre Baskerville"/>
                <a:cs typeface="Libre Baskerville"/>
                <a:sym typeface="Libre Baskerville"/>
              </a:rPr>
              <a:t>Photo by Becky McCray</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25" descr="A couple of women posing for the camera&#10;&#10;Description automatically generated with medium confidence"/>
          <p:cNvPicPr preferRelativeResize="0"/>
          <p:nvPr/>
        </p:nvPicPr>
        <p:blipFill rotWithShape="1">
          <a:blip r:embed="rId3">
            <a:alphaModFix/>
          </a:blip>
          <a:srcRect r="2" b="9170"/>
          <a:stretch/>
        </p:blipFill>
        <p:spPr>
          <a:xfrm>
            <a:off x="838200" y="10"/>
            <a:ext cx="11353800" cy="6857990"/>
          </a:xfrm>
          <a:prstGeom prst="rect">
            <a:avLst/>
          </a:prstGeom>
          <a:noFill/>
          <a:ln>
            <a:noFill/>
          </a:ln>
        </p:spPr>
      </p:pic>
      <p:sp>
        <p:nvSpPr>
          <p:cNvPr id="244" name="Google Shape;244;p25"/>
          <p:cNvSpPr txBox="1"/>
          <p:nvPr/>
        </p:nvSpPr>
        <p:spPr>
          <a:xfrm>
            <a:off x="3891886" y="248890"/>
            <a:ext cx="6548438" cy="2831323"/>
          </a:xfrm>
          <a:prstGeom prst="rect">
            <a:avLst/>
          </a:prstGeom>
          <a:noFill/>
          <a:ln>
            <a:noFill/>
          </a:ln>
        </p:spPr>
        <p:txBody>
          <a:bodyPr spcFirstLastPara="1" wrap="square" lIns="91425" tIns="45700" rIns="91425" bIns="45700" anchor="b" anchorCtr="0">
            <a:normAutofit lnSpcReduction="10000"/>
          </a:bodyPr>
          <a:lstStyle/>
          <a:p>
            <a:pPr marL="0" marR="0" lvl="0" indent="0" algn="l" rtl="0">
              <a:lnSpc>
                <a:spcPct val="90000"/>
              </a:lnSpc>
              <a:spcBef>
                <a:spcPts val="0"/>
              </a:spcBef>
              <a:spcAft>
                <a:spcPts val="0"/>
              </a:spcAft>
              <a:buNone/>
            </a:pPr>
            <a:r>
              <a:rPr lang="en-US" sz="5400" b="1" i="0" dirty="0">
                <a:solidFill>
                  <a:schemeClr val="lt1"/>
                </a:solidFill>
                <a:latin typeface="Roboto Condensed"/>
                <a:ea typeface="Roboto Condensed"/>
                <a:cs typeface="Roboto Condensed"/>
                <a:sym typeface="Roboto Condensed"/>
              </a:rPr>
              <a:t>Limiting Belief: </a:t>
            </a:r>
          </a:p>
          <a:p>
            <a:pPr marL="0" marR="0" lvl="0" indent="0" algn="l" rtl="0">
              <a:lnSpc>
                <a:spcPct val="90000"/>
              </a:lnSpc>
              <a:spcBef>
                <a:spcPts val="0"/>
              </a:spcBef>
              <a:spcAft>
                <a:spcPts val="0"/>
              </a:spcAft>
              <a:buNone/>
            </a:pPr>
            <a:r>
              <a:rPr lang="en-US" sz="5400" b="1" i="0" dirty="0">
                <a:solidFill>
                  <a:schemeClr val="lt1"/>
                </a:solidFill>
                <a:latin typeface="Roboto Condensed"/>
                <a:ea typeface="Roboto Condensed"/>
                <a:cs typeface="Roboto Condensed"/>
                <a:sym typeface="Roboto Condensed"/>
              </a:rPr>
              <a:t>Even problem employees are worth keeping</a:t>
            </a:r>
            <a:endParaRPr sz="5400" b="1" i="0" dirty="0">
              <a:solidFill>
                <a:schemeClr val="lt1"/>
              </a:solidFill>
              <a:latin typeface="Roboto Condensed"/>
              <a:ea typeface="Roboto Condensed"/>
              <a:cs typeface="Roboto Condensed"/>
              <a:sym typeface="Roboto Condensed"/>
            </a:endParaRPr>
          </a:p>
        </p:txBody>
      </p:sp>
      <p:sp>
        <p:nvSpPr>
          <p:cNvPr id="245" name="Google Shape;245;p25"/>
          <p:cNvSpPr txBox="1"/>
          <p:nvPr/>
        </p:nvSpPr>
        <p:spPr>
          <a:xfrm>
            <a:off x="1457632" y="6160416"/>
            <a:ext cx="6548438" cy="69758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r>
              <a:rPr lang="en-US" sz="1200" dirty="0">
                <a:solidFill>
                  <a:schemeClr val="bg1"/>
                </a:solidFill>
                <a:latin typeface="Libre Baskerville"/>
                <a:ea typeface="Libre Baskerville"/>
                <a:cs typeface="Libre Baskerville"/>
                <a:sym typeface="Libre Baskerville"/>
              </a:rPr>
              <a:t>Photo by </a:t>
            </a:r>
            <a:r>
              <a:rPr lang="en-US" sz="1200" u="sng" dirty="0">
                <a:solidFill>
                  <a:schemeClr val="bg1"/>
                </a:solidFill>
                <a:latin typeface="Libre Baskerville"/>
                <a:ea typeface="Libre Baskerville"/>
                <a:cs typeface="Libre Baskerville"/>
                <a:sym typeface="Libre Baskerville"/>
                <a:hlinkClick r:id="rId4">
                  <a:extLst>
                    <a:ext uri="{A12FA001-AC4F-418D-AE19-62706E023703}">
                      <ahyp:hlinkClr xmlns:ahyp="http://schemas.microsoft.com/office/drawing/2018/hyperlinkcolor" val="tx"/>
                    </a:ext>
                  </a:extLst>
                </a:hlinkClick>
              </a:rPr>
              <a:t>Obie Fernandez</a:t>
            </a:r>
            <a:r>
              <a:rPr lang="en-US" sz="1200" dirty="0">
                <a:solidFill>
                  <a:schemeClr val="bg1"/>
                </a:solidFill>
                <a:latin typeface="Libre Baskerville"/>
                <a:ea typeface="Libre Baskerville"/>
                <a:cs typeface="Libre Baskerville"/>
                <a:sym typeface="Libre Baskerville"/>
              </a:rPr>
              <a:t>  </a:t>
            </a:r>
            <a:endParaRPr sz="1200" b="0" i="0" dirty="0">
              <a:solidFill>
                <a:schemeClr val="bg1"/>
              </a:solidFill>
              <a:latin typeface="Libre Baskerville"/>
              <a:ea typeface="Libre Baskerville"/>
              <a:cs typeface="Libre Baskerville"/>
              <a:sym typeface="Libre Baskervill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26" descr="A picture containing sky, outdoor, person&#10;&#10;Description automatically generated"/>
          <p:cNvPicPr preferRelativeResize="0"/>
          <p:nvPr/>
        </p:nvPicPr>
        <p:blipFill rotWithShape="1">
          <a:blip r:embed="rId3">
            <a:alphaModFix/>
          </a:blip>
          <a:srcRect/>
          <a:stretch/>
        </p:blipFill>
        <p:spPr>
          <a:xfrm>
            <a:off x="961628" y="0"/>
            <a:ext cx="11230372" cy="6858000"/>
          </a:xfrm>
          <a:prstGeom prst="rect">
            <a:avLst/>
          </a:prstGeom>
          <a:noFill/>
          <a:ln>
            <a:noFill/>
          </a:ln>
        </p:spPr>
      </p:pic>
      <p:sp>
        <p:nvSpPr>
          <p:cNvPr id="252" name="Google Shape;252;p26"/>
          <p:cNvSpPr txBox="1"/>
          <p:nvPr/>
        </p:nvSpPr>
        <p:spPr>
          <a:xfrm>
            <a:off x="1199025" y="298725"/>
            <a:ext cx="10992900" cy="1754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dirty="0">
                <a:solidFill>
                  <a:srgbClr val="212121"/>
                </a:solidFill>
                <a:latin typeface="Roboto Condensed"/>
                <a:ea typeface="Roboto Condensed"/>
                <a:cs typeface="Roboto Condensed"/>
                <a:sym typeface="Roboto Condensed"/>
              </a:rPr>
              <a:t>New mindset: </a:t>
            </a:r>
            <a:endParaRPr dirty="0"/>
          </a:p>
          <a:p>
            <a:pPr marL="0" marR="0" lvl="0" indent="0" algn="l" rtl="0">
              <a:spcBef>
                <a:spcPts val="0"/>
              </a:spcBef>
              <a:spcAft>
                <a:spcPts val="0"/>
              </a:spcAft>
              <a:buNone/>
            </a:pPr>
            <a:r>
              <a:rPr lang="en-US" sz="5400" b="1" dirty="0">
                <a:solidFill>
                  <a:srgbClr val="212121"/>
                </a:solidFill>
                <a:latin typeface="Roboto Condensed"/>
                <a:ea typeface="Roboto Condensed"/>
                <a:cs typeface="Roboto Condensed"/>
                <a:sym typeface="Roboto Condensed"/>
              </a:rPr>
              <a:t>Care about all the other people</a:t>
            </a:r>
            <a:endParaRPr sz="5400" b="1" dirty="0">
              <a:solidFill>
                <a:schemeClr val="dk1"/>
              </a:solidFill>
              <a:latin typeface="Roboto Condensed"/>
              <a:ea typeface="Roboto Condensed"/>
              <a:cs typeface="Roboto Condensed"/>
              <a:sym typeface="Roboto Condensed"/>
            </a:endParaRPr>
          </a:p>
        </p:txBody>
      </p:sp>
      <p:sp>
        <p:nvSpPr>
          <p:cNvPr id="253" name="Google Shape;253;p26"/>
          <p:cNvSpPr txBox="1"/>
          <p:nvPr/>
        </p:nvSpPr>
        <p:spPr>
          <a:xfrm>
            <a:off x="1447800" y="5943600"/>
            <a:ext cx="17526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Libre Baskerville"/>
                <a:ea typeface="Libre Baskerville"/>
                <a:cs typeface="Libre Baskerville"/>
                <a:sym typeface="Libre Baskerville"/>
              </a:rPr>
              <a:t>Photo by </a:t>
            </a:r>
            <a:r>
              <a:rPr lang="en-US" sz="1200" u="sng">
                <a:solidFill>
                  <a:schemeClr val="dk1"/>
                </a:solidFill>
                <a:latin typeface="Libre Baskerville"/>
                <a:ea typeface="Libre Baskerville"/>
                <a:cs typeface="Libre Baskerville"/>
                <a:sym typeface="Libre Baskerville"/>
                <a:hlinkClick r:id="rId4">
                  <a:extLst>
                    <a:ext uri="{A12FA001-AC4F-418D-AE19-62706E023703}">
                      <ahyp:hlinkClr xmlns:ahyp="http://schemas.microsoft.com/office/drawing/2018/hyperlinkcolor" val="tx"/>
                    </a:ext>
                  </a:extLst>
                </a:hlinkClick>
              </a:rPr>
              <a:t>sol</a:t>
            </a:r>
            <a:r>
              <a:rPr lang="en-US" sz="1200">
                <a:solidFill>
                  <a:schemeClr val="dk1"/>
                </a:solidFill>
                <a:latin typeface="Libre Baskerville"/>
                <a:ea typeface="Libre Baskerville"/>
                <a:cs typeface="Libre Baskerville"/>
                <a:sym typeface="Libre Baskerville"/>
              </a:rPr>
              <a: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27" descr="A picture containing person, indoor, appliance&#10;&#10;Description automatically generated"/>
          <p:cNvPicPr preferRelativeResize="0"/>
          <p:nvPr/>
        </p:nvPicPr>
        <p:blipFill rotWithShape="1">
          <a:blip r:embed="rId3">
            <a:alphaModFix/>
          </a:blip>
          <a:srcRect t="34859" r="-1" b="21687"/>
          <a:stretch/>
        </p:blipFill>
        <p:spPr>
          <a:xfrm>
            <a:off x="20" y="10"/>
            <a:ext cx="12191980" cy="6857990"/>
          </a:xfrm>
          <a:prstGeom prst="rect">
            <a:avLst/>
          </a:prstGeom>
          <a:noFill/>
          <a:ln>
            <a:noFill/>
          </a:ln>
        </p:spPr>
      </p:pic>
      <p:sp>
        <p:nvSpPr>
          <p:cNvPr id="260" name="Google Shape;260;p27"/>
          <p:cNvSpPr txBox="1"/>
          <p:nvPr/>
        </p:nvSpPr>
        <p:spPr>
          <a:xfrm>
            <a:off x="304800" y="533400"/>
            <a:ext cx="48768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chemeClr val="dk1"/>
                </a:solidFill>
                <a:latin typeface="Roboto Condensed"/>
                <a:ea typeface="Roboto Condensed"/>
                <a:cs typeface="Roboto Condensed"/>
                <a:sym typeface="Roboto Condensed"/>
              </a:rPr>
              <a:t>Take action</a:t>
            </a:r>
            <a:endParaRPr/>
          </a:p>
        </p:txBody>
      </p:sp>
      <p:sp>
        <p:nvSpPr>
          <p:cNvPr id="261" name="Google Shape;261;p27"/>
          <p:cNvSpPr txBox="1"/>
          <p:nvPr/>
        </p:nvSpPr>
        <p:spPr>
          <a:xfrm>
            <a:off x="457200" y="6096000"/>
            <a:ext cx="33528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Libre Baskerville"/>
                <a:ea typeface="Libre Baskerville"/>
                <a:cs typeface="Libre Baskerville"/>
                <a:sym typeface="Libre Baskerville"/>
              </a:rPr>
              <a:t>Photo by Clay Banks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28" descr="A picture containing sky, tree, outdoor, truck&#10;&#10;Description automatically generated"/>
          <p:cNvPicPr preferRelativeResize="0"/>
          <p:nvPr/>
        </p:nvPicPr>
        <p:blipFill rotWithShape="1">
          <a:blip r:embed="rId3">
            <a:alphaModFix/>
          </a:blip>
          <a:srcRect/>
          <a:stretch/>
        </p:blipFill>
        <p:spPr>
          <a:xfrm>
            <a:off x="1339250" y="0"/>
            <a:ext cx="10852749" cy="6858000"/>
          </a:xfrm>
          <a:prstGeom prst="rect">
            <a:avLst/>
          </a:prstGeom>
          <a:noFill/>
          <a:ln>
            <a:noFill/>
          </a:ln>
        </p:spPr>
      </p:pic>
      <p:sp>
        <p:nvSpPr>
          <p:cNvPr id="268" name="Google Shape;268;p28"/>
          <p:cNvSpPr txBox="1">
            <a:spLocks noGrp="1"/>
          </p:cNvSpPr>
          <p:nvPr>
            <p:ph type="title"/>
          </p:nvPr>
        </p:nvSpPr>
        <p:spPr>
          <a:xfrm>
            <a:off x="4444131" y="435194"/>
            <a:ext cx="7246818" cy="1676400"/>
          </a:xfrm>
          <a:prstGeom prst="rect">
            <a:avLst/>
          </a:prstGeom>
          <a:noFill/>
          <a:ln>
            <a:noFill/>
          </a:ln>
        </p:spPr>
        <p:txBody>
          <a:bodyPr spcFirstLastPara="1" wrap="square" lIns="91425" tIns="45700" rIns="91425" bIns="45700" anchor="b" anchorCtr="0">
            <a:normAutofit fontScale="90000"/>
          </a:bodyPr>
          <a:lstStyle/>
          <a:p>
            <a:pPr marL="0" lvl="0" indent="0" algn="r" rtl="0">
              <a:lnSpc>
                <a:spcPct val="90000"/>
              </a:lnSpc>
              <a:spcBef>
                <a:spcPts val="0"/>
              </a:spcBef>
              <a:spcAft>
                <a:spcPts val="0"/>
              </a:spcAft>
              <a:buClr>
                <a:schemeClr val="lt1"/>
              </a:buClr>
              <a:buSzPts val="5400"/>
              <a:buFont typeface="Roboto Condensed"/>
              <a:buNone/>
            </a:pPr>
            <a:r>
              <a:rPr lang="en-US" sz="5400" dirty="0">
                <a:solidFill>
                  <a:schemeClr val="lt1"/>
                </a:solidFill>
              </a:rPr>
              <a:t>Limiting belief: </a:t>
            </a:r>
            <a:br>
              <a:rPr lang="en-US" sz="5400" dirty="0">
                <a:solidFill>
                  <a:schemeClr val="lt1"/>
                </a:solidFill>
              </a:rPr>
            </a:br>
            <a:r>
              <a:rPr lang="en-US" sz="5400" dirty="0">
                <a:solidFill>
                  <a:schemeClr val="lt1"/>
                </a:solidFill>
              </a:rPr>
              <a:t>We can’t do that because we’re rural</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29" descr="A picture containing wooden, wood&#10;&#10;Description automatically generated"/>
          <p:cNvPicPr preferRelativeResize="0"/>
          <p:nvPr/>
        </p:nvPicPr>
        <p:blipFill rotWithShape="1">
          <a:blip r:embed="rId3">
            <a:alphaModFix/>
          </a:blip>
          <a:srcRect t="6863" r="2" b="2646"/>
          <a:stretch/>
        </p:blipFill>
        <p:spPr>
          <a:xfrm>
            <a:off x="838200" y="10"/>
            <a:ext cx="11353800" cy="6857990"/>
          </a:xfrm>
          <a:prstGeom prst="rect">
            <a:avLst/>
          </a:prstGeom>
          <a:noFill/>
          <a:ln>
            <a:noFill/>
          </a:ln>
        </p:spPr>
      </p:pic>
      <p:sp>
        <p:nvSpPr>
          <p:cNvPr id="276" name="Google Shape;276;p29"/>
          <p:cNvSpPr txBox="1"/>
          <p:nvPr/>
        </p:nvSpPr>
        <p:spPr>
          <a:xfrm>
            <a:off x="3305033" y="6143767"/>
            <a:ext cx="22860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lt1"/>
                </a:solidFill>
                <a:latin typeface="Libre Baskerville"/>
                <a:ea typeface="Libre Baskerville"/>
                <a:cs typeface="Libre Baskerville"/>
                <a:sym typeface="Libre Baskerville"/>
              </a:rPr>
              <a:t>Photo by Deb Brown</a:t>
            </a:r>
            <a:endParaRPr dirty="0"/>
          </a:p>
        </p:txBody>
      </p:sp>
      <p:sp>
        <p:nvSpPr>
          <p:cNvPr id="277" name="Google Shape;277;p29"/>
          <p:cNvSpPr txBox="1"/>
          <p:nvPr/>
        </p:nvSpPr>
        <p:spPr>
          <a:xfrm>
            <a:off x="3200400" y="3544163"/>
            <a:ext cx="7543800"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chemeClr val="lt1"/>
                </a:solidFill>
                <a:latin typeface="Roboto Condensed"/>
                <a:ea typeface="Roboto Condensed"/>
                <a:cs typeface="Roboto Condensed"/>
                <a:sym typeface="Roboto Condensed"/>
              </a:rPr>
              <a:t>New mindset:</a:t>
            </a:r>
            <a:endParaRPr/>
          </a:p>
          <a:p>
            <a:pPr marL="0" marR="0" lvl="0" indent="0" algn="l" rtl="0">
              <a:spcBef>
                <a:spcPts val="0"/>
              </a:spcBef>
              <a:spcAft>
                <a:spcPts val="0"/>
              </a:spcAft>
              <a:buNone/>
            </a:pPr>
            <a:r>
              <a:rPr lang="en-US" sz="5400" b="1">
                <a:solidFill>
                  <a:schemeClr val="lt1"/>
                </a:solidFill>
                <a:latin typeface="Roboto Condensed"/>
                <a:ea typeface="Roboto Condensed"/>
                <a:cs typeface="Roboto Condensed"/>
                <a:sym typeface="Roboto Condensed"/>
              </a:rPr>
              <a:t>Keep up with technology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31" descr="A picture containing engine, miller&#10;&#10;Description automatically generated"/>
          <p:cNvPicPr preferRelativeResize="0"/>
          <p:nvPr/>
        </p:nvPicPr>
        <p:blipFill rotWithShape="1">
          <a:blip r:embed="rId3">
            <a:alphaModFix/>
          </a:blip>
          <a:srcRect r="2" b="8667"/>
          <a:stretch/>
        </p:blipFill>
        <p:spPr>
          <a:xfrm>
            <a:off x="942974" y="10"/>
            <a:ext cx="11249025" cy="6857990"/>
          </a:xfrm>
          <a:prstGeom prst="rect">
            <a:avLst/>
          </a:prstGeom>
          <a:noFill/>
          <a:ln>
            <a:noFill/>
          </a:ln>
        </p:spPr>
      </p:pic>
      <p:sp>
        <p:nvSpPr>
          <p:cNvPr id="291" name="Google Shape;291;p31"/>
          <p:cNvSpPr txBox="1"/>
          <p:nvPr/>
        </p:nvSpPr>
        <p:spPr>
          <a:xfrm>
            <a:off x="942975" y="0"/>
            <a:ext cx="11249026" cy="923289"/>
          </a:xfrm>
          <a:prstGeom prst="rect">
            <a:avLst/>
          </a:prstGeom>
          <a:solidFill>
            <a:srgbClr val="55767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chemeClr val="bg1"/>
                </a:solidFill>
                <a:latin typeface="Roboto Condensed"/>
                <a:ea typeface="Roboto Condensed"/>
                <a:cs typeface="Roboto Condensed"/>
                <a:sym typeface="Roboto Condensed"/>
              </a:rPr>
              <a:t>Look outside your local workforce</a:t>
            </a:r>
            <a:endParaRPr sz="5400" dirty="0">
              <a:solidFill>
                <a:schemeClr val="bg1"/>
              </a:solidFill>
              <a:latin typeface="Roboto Condensed"/>
              <a:ea typeface="Roboto Condensed"/>
              <a:cs typeface="Roboto Condensed"/>
              <a:sym typeface="Roboto Condensed"/>
            </a:endParaRPr>
          </a:p>
        </p:txBody>
      </p:sp>
      <p:sp>
        <p:nvSpPr>
          <p:cNvPr id="292" name="Google Shape;292;p31"/>
          <p:cNvSpPr txBox="1"/>
          <p:nvPr/>
        </p:nvSpPr>
        <p:spPr>
          <a:xfrm>
            <a:off x="9296400" y="5715000"/>
            <a:ext cx="24384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212121"/>
                </a:solidFill>
                <a:latin typeface="Arial"/>
                <a:ea typeface="Arial"/>
                <a:cs typeface="Arial"/>
                <a:sym typeface="Arial"/>
              </a:rPr>
              <a:t>photo cc0 by creil91 via pixabay</a:t>
            </a:r>
            <a:endParaRPr sz="1200">
              <a:solidFill>
                <a:schemeClr val="dk1"/>
              </a:solidFill>
              <a:latin typeface="Libre Baskerville"/>
              <a:ea typeface="Libre Baskerville"/>
              <a:cs typeface="Libre Baskerville"/>
              <a:sym typeface="Libre Baskervill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32" descr="A picture containing person&#10;&#10;Description automatically generated"/>
          <p:cNvPicPr preferRelativeResize="0"/>
          <p:nvPr/>
        </p:nvPicPr>
        <p:blipFill rotWithShape="1">
          <a:blip r:embed="rId3">
            <a:alphaModFix/>
          </a:blip>
          <a:srcRect t="9628" r="2" b="17579"/>
          <a:stretch/>
        </p:blipFill>
        <p:spPr>
          <a:xfrm>
            <a:off x="942974" y="10"/>
            <a:ext cx="11249025" cy="6857990"/>
          </a:xfrm>
          <a:prstGeom prst="rect">
            <a:avLst/>
          </a:prstGeom>
          <a:noFill/>
          <a:ln>
            <a:noFill/>
          </a:ln>
        </p:spPr>
      </p:pic>
      <p:sp>
        <p:nvSpPr>
          <p:cNvPr id="299" name="Google Shape;299;p32"/>
          <p:cNvSpPr txBox="1"/>
          <p:nvPr/>
        </p:nvSpPr>
        <p:spPr>
          <a:xfrm>
            <a:off x="4469025" y="167300"/>
            <a:ext cx="7772400" cy="17547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5400" b="1">
                <a:solidFill>
                  <a:schemeClr val="lt1"/>
                </a:solidFill>
                <a:latin typeface="Roboto Condensed"/>
                <a:ea typeface="Roboto Condensed"/>
                <a:cs typeface="Roboto Condensed"/>
                <a:sym typeface="Roboto Condensed"/>
              </a:rPr>
              <a:t>Use augmented or virtual reality as training tools</a:t>
            </a:r>
            <a:endParaRPr sz="5400">
              <a:solidFill>
                <a:schemeClr val="lt1"/>
              </a:solidFill>
              <a:latin typeface="Roboto Condensed"/>
              <a:ea typeface="Roboto Condensed"/>
              <a:cs typeface="Roboto Condensed"/>
              <a:sym typeface="Roboto Condensed"/>
            </a:endParaRPr>
          </a:p>
        </p:txBody>
      </p:sp>
      <p:sp>
        <p:nvSpPr>
          <p:cNvPr id="300" name="Google Shape;300;p32"/>
          <p:cNvSpPr txBox="1"/>
          <p:nvPr/>
        </p:nvSpPr>
        <p:spPr>
          <a:xfrm>
            <a:off x="4267200" y="6019800"/>
            <a:ext cx="1981200" cy="492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Libre Baskerville"/>
                <a:ea typeface="Libre Baskerville"/>
                <a:cs typeface="Libre Baskerville"/>
                <a:sym typeface="Libre Baskerville"/>
              </a:rPr>
              <a:t>Photo by </a:t>
            </a:r>
            <a:r>
              <a:rPr lang="en-US" sz="1200" u="sng">
                <a:solidFill>
                  <a:srgbClr val="C00000"/>
                </a:solidFill>
                <a:latin typeface="Libre Baskerville"/>
                <a:ea typeface="Libre Baskerville"/>
                <a:cs typeface="Libre Baskerville"/>
                <a:sym typeface="Libre Baskerville"/>
                <a:hlinkClick r:id="rId4">
                  <a:extLst>
                    <a:ext uri="{A12FA001-AC4F-418D-AE19-62706E023703}">
                      <ahyp:hlinkClr xmlns:ahyp="http://schemas.microsoft.com/office/drawing/2018/hyperlinkcolor" val="tx"/>
                    </a:ext>
                  </a:extLst>
                </a:hlinkClick>
              </a:rPr>
              <a:t>ThisisEngineering </a:t>
            </a:r>
            <a:r>
              <a:rPr lang="en-US"/>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3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07" name="Google Shape;307;p33"/>
          <p:cNvSpPr txBox="1"/>
          <p:nvPr/>
        </p:nvSpPr>
        <p:spPr>
          <a:xfrm>
            <a:off x="3200400" y="5257800"/>
            <a:ext cx="80772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dirty="0">
                <a:solidFill>
                  <a:schemeClr val="lt1"/>
                </a:solidFill>
                <a:latin typeface="Roboto Condensed"/>
                <a:ea typeface="Roboto Condensed"/>
                <a:cs typeface="Roboto Condensed"/>
                <a:sym typeface="Roboto Condensed"/>
              </a:rPr>
              <a:t>You can do this!</a:t>
            </a:r>
            <a:endParaRPr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34" descr="A person on a horse talking on a cell phone&#10;&#10;Description automatically generated"/>
          <p:cNvPicPr preferRelativeResize="0"/>
          <p:nvPr/>
        </p:nvPicPr>
        <p:blipFill rotWithShape="1">
          <a:blip r:embed="rId3">
            <a:alphaModFix/>
          </a:blip>
          <a:srcRect t="2500" r="2" b="1"/>
          <a:stretch/>
        </p:blipFill>
        <p:spPr>
          <a:xfrm>
            <a:off x="838200" y="10"/>
            <a:ext cx="5257800" cy="6857990"/>
          </a:xfrm>
          <a:prstGeom prst="rect">
            <a:avLst/>
          </a:prstGeom>
          <a:noFill/>
          <a:ln>
            <a:noFill/>
          </a:ln>
        </p:spPr>
      </p:pic>
      <p:sp>
        <p:nvSpPr>
          <p:cNvPr id="314" name="Google Shape;314;p34"/>
          <p:cNvSpPr txBox="1"/>
          <p:nvPr/>
        </p:nvSpPr>
        <p:spPr>
          <a:xfrm>
            <a:off x="6232477" y="755372"/>
            <a:ext cx="6096000" cy="2831323"/>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r>
              <a:rPr lang="en-US" sz="5400" b="1" i="0" dirty="0">
                <a:solidFill>
                  <a:schemeClr val="dk2"/>
                </a:solidFill>
                <a:latin typeface="Roboto Condensed"/>
                <a:ea typeface="Roboto Condensed"/>
                <a:cs typeface="Roboto Condensed"/>
                <a:sym typeface="Roboto Condensed"/>
              </a:rPr>
              <a:t>Old limits around workforce don’t have to be limits anymore. </a:t>
            </a:r>
            <a:endParaRPr sz="5400" b="1" i="0" dirty="0">
              <a:solidFill>
                <a:schemeClr val="dk2"/>
              </a:solidFill>
              <a:latin typeface="Roboto Condensed"/>
              <a:ea typeface="Roboto Condensed"/>
              <a:cs typeface="Roboto Condensed"/>
              <a:sym typeface="Roboto Condensed"/>
            </a:endParaRPr>
          </a:p>
        </p:txBody>
      </p:sp>
      <p:sp>
        <p:nvSpPr>
          <p:cNvPr id="315" name="Google Shape;315;p34"/>
          <p:cNvSpPr txBox="1"/>
          <p:nvPr/>
        </p:nvSpPr>
        <p:spPr>
          <a:xfrm>
            <a:off x="9067800" y="6172200"/>
            <a:ext cx="20574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Libre Baskerville"/>
                <a:ea typeface="Libre Baskerville"/>
                <a:cs typeface="Libre Baskerville"/>
                <a:sym typeface="Libre Baskerville"/>
              </a:rPr>
              <a:t>Photo by Becky McCray</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5"/>
          <p:cNvSpPr txBox="1">
            <a:spLocks noGrp="1"/>
          </p:cNvSpPr>
          <p:nvPr>
            <p:ph type="body" idx="1"/>
          </p:nvPr>
        </p:nvSpPr>
        <p:spPr>
          <a:xfrm>
            <a:off x="3973787" y="142131"/>
            <a:ext cx="4244400" cy="175432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6000"/>
              <a:buNone/>
            </a:pPr>
            <a:r>
              <a:rPr lang="en-US" dirty="0"/>
              <a:t>Thank you! </a:t>
            </a:r>
            <a:endParaRPr dirty="0"/>
          </a:p>
        </p:txBody>
      </p:sp>
      <p:sp>
        <p:nvSpPr>
          <p:cNvPr id="321" name="Google Shape;321;p35"/>
          <p:cNvSpPr txBox="1">
            <a:spLocks noGrp="1"/>
          </p:cNvSpPr>
          <p:nvPr>
            <p:ph type="subTitle" idx="2"/>
          </p:nvPr>
        </p:nvSpPr>
        <p:spPr>
          <a:xfrm>
            <a:off x="1002890" y="4294537"/>
            <a:ext cx="11189110" cy="697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ct val="100000"/>
              <a:buNone/>
            </a:pPr>
            <a:r>
              <a:rPr lang="en-US" sz="5400" b="1" dirty="0"/>
              <a:t>www.SaveYour.Town/signup</a:t>
            </a:r>
          </a:p>
          <a:p>
            <a:pPr marL="0" lvl="0" indent="0" algn="l" rtl="0">
              <a:lnSpc>
                <a:spcPct val="90000"/>
              </a:lnSpc>
              <a:spcBef>
                <a:spcPts val="0"/>
              </a:spcBef>
              <a:spcAft>
                <a:spcPts val="0"/>
              </a:spcAft>
              <a:buClr>
                <a:schemeClr val="dk2"/>
              </a:buClr>
              <a:buSzPct val="100000"/>
              <a:buNone/>
            </a:pPr>
            <a:endParaRPr sz="5400" b="1" dirty="0"/>
          </a:p>
          <a:p>
            <a:pPr marL="0" lvl="0" indent="0" algn="l" rtl="0">
              <a:lnSpc>
                <a:spcPct val="90000"/>
              </a:lnSpc>
              <a:spcBef>
                <a:spcPts val="0"/>
              </a:spcBef>
              <a:spcAft>
                <a:spcPts val="0"/>
              </a:spcAft>
              <a:buClr>
                <a:schemeClr val="dk2"/>
              </a:buClr>
              <a:buSzPct val="100000"/>
              <a:buNone/>
            </a:pPr>
            <a:endParaRPr sz="5400" dirty="0"/>
          </a:p>
        </p:txBody>
      </p:sp>
      <p:sp>
        <p:nvSpPr>
          <p:cNvPr id="2" name="TextBox 1">
            <a:extLst>
              <a:ext uri="{FF2B5EF4-FFF2-40B4-BE49-F238E27FC236}">
                <a16:creationId xmlns:a16="http://schemas.microsoft.com/office/drawing/2014/main" id="{882A94C0-3B33-EBE4-EDDA-24126B276929}"/>
              </a:ext>
            </a:extLst>
          </p:cNvPr>
          <p:cNvSpPr txBox="1"/>
          <p:nvPr/>
        </p:nvSpPr>
        <p:spPr>
          <a:xfrm>
            <a:off x="3259381" y="1865379"/>
            <a:ext cx="5673213" cy="1754326"/>
          </a:xfrm>
          <a:prstGeom prst="rect">
            <a:avLst/>
          </a:prstGeom>
          <a:noFill/>
        </p:spPr>
        <p:txBody>
          <a:bodyPr wrap="square" rtlCol="0">
            <a:spAutoFit/>
          </a:bodyPr>
          <a:lstStyle/>
          <a:p>
            <a:pPr algn="ctr"/>
            <a:r>
              <a:rPr lang="en-US" sz="5400" b="1" dirty="0">
                <a:latin typeface="Roboto Condensed" panose="02000000000000000000" pitchFamily="2" charset="0"/>
                <a:ea typeface="Roboto Condensed" panose="02000000000000000000" pitchFamily="2" charset="0"/>
              </a:rPr>
              <a:t>Receive our weekly free newsletters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3" descr="A picture containing tree, outdoor, traveling, wooded&#10;&#10;Description automatically generated"/>
          <p:cNvPicPr preferRelativeResize="0"/>
          <p:nvPr/>
        </p:nvPicPr>
        <p:blipFill rotWithShape="1">
          <a:blip r:embed="rId3">
            <a:alphaModFix/>
          </a:blip>
          <a:srcRect/>
          <a:stretch/>
        </p:blipFill>
        <p:spPr>
          <a:xfrm>
            <a:off x="1447800" y="-5542"/>
            <a:ext cx="10744200" cy="6858000"/>
          </a:xfrm>
          <a:prstGeom prst="rect">
            <a:avLst/>
          </a:prstGeom>
          <a:noFill/>
          <a:ln>
            <a:noFill/>
          </a:ln>
        </p:spPr>
      </p:pic>
      <p:sp>
        <p:nvSpPr>
          <p:cNvPr id="71" name="Google Shape;71;p3"/>
          <p:cNvSpPr txBox="1"/>
          <p:nvPr/>
        </p:nvSpPr>
        <p:spPr>
          <a:xfrm>
            <a:off x="8534400" y="1143000"/>
            <a:ext cx="3276600"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chemeClr val="lt1"/>
                </a:solidFill>
                <a:latin typeface="Roboto Condensed"/>
                <a:ea typeface="Roboto Condensed"/>
                <a:cs typeface="Roboto Condensed"/>
                <a:sym typeface="Roboto Condensed"/>
              </a:rPr>
              <a:t>Get rid of limiting beliefs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E16199-7581-4E9F-59B5-F63EC0BAAB59}"/>
              </a:ext>
            </a:extLst>
          </p:cNvPr>
          <p:cNvSpPr>
            <a:spLocks noGrp="1"/>
          </p:cNvSpPr>
          <p:nvPr>
            <p:ph type="body" idx="1"/>
          </p:nvPr>
        </p:nvSpPr>
        <p:spPr>
          <a:xfrm>
            <a:off x="1554162" y="1320236"/>
            <a:ext cx="9083675" cy="4217528"/>
          </a:xfrm>
        </p:spPr>
        <p:txBody>
          <a:bodyPr>
            <a:normAutofit fontScale="55000" lnSpcReduction="20000"/>
          </a:bodyPr>
          <a:lstStyle/>
          <a:p>
            <a:r>
              <a:rPr lang="en-US" dirty="0">
                <a:hlinkClick r:id="rId2"/>
              </a:rPr>
              <a:t>Brenham Texas</a:t>
            </a:r>
            <a:endParaRPr lang="en-US" dirty="0"/>
          </a:p>
          <a:p>
            <a:r>
              <a:rPr lang="en-US" dirty="0">
                <a:hlinkClick r:id="rId3"/>
              </a:rPr>
              <a:t>Jimi </a:t>
            </a:r>
            <a:r>
              <a:rPr lang="en-US" dirty="0" err="1">
                <a:hlinkClick r:id="rId3"/>
              </a:rPr>
              <a:t>Coplen</a:t>
            </a:r>
            <a:endParaRPr lang="en-US" dirty="0"/>
          </a:p>
          <a:p>
            <a:r>
              <a:rPr lang="en-US" dirty="0">
                <a:hlinkClick r:id="rId4"/>
              </a:rPr>
              <a:t>Ponca City Girl Camp</a:t>
            </a:r>
            <a:endParaRPr lang="en-US" dirty="0"/>
          </a:p>
          <a:p>
            <a:r>
              <a:rPr lang="en-US" dirty="0">
                <a:hlinkClick r:id="rId5"/>
              </a:rPr>
              <a:t>Tony Guidroz Blue Collar Career Fair </a:t>
            </a:r>
            <a:endParaRPr lang="en-US" dirty="0"/>
          </a:p>
          <a:p>
            <a:r>
              <a:rPr lang="en-US" dirty="0">
                <a:hlinkClick r:id="rId6"/>
              </a:rPr>
              <a:t>Fiverr</a:t>
            </a:r>
            <a:r>
              <a:rPr lang="en-US" dirty="0"/>
              <a:t> </a:t>
            </a:r>
          </a:p>
          <a:p>
            <a:r>
              <a:rPr lang="en-US" dirty="0">
                <a:hlinkClick r:id="rId7"/>
              </a:rPr>
              <a:t>Hubs</a:t>
            </a:r>
            <a:endParaRPr lang="en-US" dirty="0"/>
          </a:p>
          <a:p>
            <a:r>
              <a:rPr lang="en-US" dirty="0" err="1">
                <a:hlinkClick r:id="rId8"/>
              </a:rPr>
              <a:t>Xometry</a:t>
            </a:r>
            <a:endParaRPr lang="en-US" dirty="0"/>
          </a:p>
          <a:p>
            <a:r>
              <a:rPr lang="en-US" dirty="0">
                <a:hlinkClick r:id="rId9"/>
              </a:rPr>
              <a:t>SaveYour.Town</a:t>
            </a:r>
            <a:endParaRPr lang="en-US" dirty="0"/>
          </a:p>
        </p:txBody>
      </p:sp>
      <p:sp>
        <p:nvSpPr>
          <p:cNvPr id="3" name="Subtitle 2">
            <a:extLst>
              <a:ext uri="{FF2B5EF4-FFF2-40B4-BE49-F238E27FC236}">
                <a16:creationId xmlns:a16="http://schemas.microsoft.com/office/drawing/2014/main" id="{9EDDCF4E-30A5-82B5-4302-B63A138058EA}"/>
              </a:ext>
            </a:extLst>
          </p:cNvPr>
          <p:cNvSpPr>
            <a:spLocks noGrp="1"/>
          </p:cNvSpPr>
          <p:nvPr>
            <p:ph type="subTitle" idx="2"/>
          </p:nvPr>
        </p:nvSpPr>
        <p:spPr>
          <a:xfrm>
            <a:off x="1733068" y="217862"/>
            <a:ext cx="6548438" cy="697584"/>
          </a:xfrm>
        </p:spPr>
        <p:txBody>
          <a:bodyPr>
            <a:noAutofit/>
          </a:bodyPr>
          <a:lstStyle/>
          <a:p>
            <a:r>
              <a:rPr lang="en-US" sz="5400" b="1" dirty="0">
                <a:latin typeface="Roboto Condensed" panose="02000000000000000000" pitchFamily="2" charset="0"/>
                <a:ea typeface="Roboto Condensed" panose="02000000000000000000" pitchFamily="2" charset="0"/>
              </a:rPr>
              <a:t>Links</a:t>
            </a:r>
          </a:p>
        </p:txBody>
      </p:sp>
    </p:spTree>
    <p:extLst>
      <p:ext uri="{BB962C8B-B14F-4D97-AF65-F5344CB8AC3E}">
        <p14:creationId xmlns:p14="http://schemas.microsoft.com/office/powerpoint/2010/main" val="1339198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4" descr="A picture containing outdoor, sky, mountain, grass&#10;&#10;Description automatically generated"/>
          <p:cNvPicPr preferRelativeResize="0"/>
          <p:nvPr/>
        </p:nvPicPr>
        <p:blipFill rotWithShape="1">
          <a:blip r:embed="rId3">
            <a:alphaModFix/>
          </a:blip>
          <a:srcRect t="9509" r="2" b="1"/>
          <a:stretch/>
        </p:blipFill>
        <p:spPr>
          <a:xfrm>
            <a:off x="838200" y="10"/>
            <a:ext cx="11353800" cy="6857990"/>
          </a:xfrm>
          <a:prstGeom prst="rect">
            <a:avLst/>
          </a:prstGeom>
          <a:noFill/>
          <a:ln>
            <a:noFill/>
          </a:ln>
        </p:spPr>
      </p:pic>
      <p:sp>
        <p:nvSpPr>
          <p:cNvPr id="78" name="Google Shape;78;p4"/>
          <p:cNvSpPr txBox="1"/>
          <p:nvPr/>
        </p:nvSpPr>
        <p:spPr>
          <a:xfrm>
            <a:off x="1423750" y="166200"/>
            <a:ext cx="5104800" cy="6564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600"/>
              </a:spcBef>
              <a:spcAft>
                <a:spcPts val="0"/>
              </a:spcAft>
              <a:buNone/>
            </a:pPr>
            <a:r>
              <a:rPr lang="en-US" sz="5400" b="1" i="0" dirty="0">
                <a:solidFill>
                  <a:schemeClr val="lt1"/>
                </a:solidFill>
                <a:latin typeface="Roboto Condensed"/>
                <a:ea typeface="Roboto Condensed"/>
                <a:cs typeface="Roboto Condensed"/>
                <a:sym typeface="Roboto Condensed"/>
              </a:rPr>
              <a:t>Limiting belief: Trying to do </a:t>
            </a:r>
            <a:endParaRPr sz="5400" b="1" i="0" dirty="0">
              <a:solidFill>
                <a:schemeClr val="lt1"/>
              </a:solidFill>
              <a:latin typeface="Roboto Condensed"/>
              <a:ea typeface="Roboto Condensed"/>
              <a:cs typeface="Roboto Condensed"/>
              <a:sym typeface="Roboto Condensed"/>
            </a:endParaRPr>
          </a:p>
          <a:p>
            <a:pPr marL="0" marR="0" lvl="0" indent="0" algn="l" rtl="0">
              <a:lnSpc>
                <a:spcPct val="90000"/>
              </a:lnSpc>
              <a:spcBef>
                <a:spcPts val="600"/>
              </a:spcBef>
              <a:spcAft>
                <a:spcPts val="0"/>
              </a:spcAft>
              <a:buNone/>
            </a:pPr>
            <a:r>
              <a:rPr lang="en-US" sz="5400" b="1" i="0" dirty="0">
                <a:solidFill>
                  <a:schemeClr val="lt1"/>
                </a:solidFill>
                <a:latin typeface="Roboto Condensed"/>
                <a:ea typeface="Roboto Condensed"/>
                <a:cs typeface="Roboto Condensed"/>
                <a:sym typeface="Roboto Condensed"/>
              </a:rPr>
              <a:t>a </a:t>
            </a:r>
            <a:r>
              <a:rPr lang="en-US" sz="5400" b="1" dirty="0">
                <a:solidFill>
                  <a:schemeClr val="lt1"/>
                </a:solidFill>
                <a:latin typeface="Roboto Condensed"/>
                <a:ea typeface="Roboto Condensed"/>
                <a:cs typeface="Roboto Condensed"/>
                <a:sym typeface="Roboto Condensed"/>
              </a:rPr>
              <a:t>BIG</a:t>
            </a:r>
            <a:r>
              <a:rPr lang="en-US" sz="5400" b="1" i="0" dirty="0">
                <a:solidFill>
                  <a:schemeClr val="lt1"/>
                </a:solidFill>
                <a:latin typeface="Roboto Condensed"/>
                <a:ea typeface="Roboto Condensed"/>
                <a:cs typeface="Roboto Condensed"/>
                <a:sym typeface="Roboto Condensed"/>
              </a:rPr>
              <a:t> project </a:t>
            </a:r>
            <a:endParaRPr dirty="0"/>
          </a:p>
          <a:p>
            <a:pPr marL="0" marR="0" lvl="0" indent="0" algn="l" rtl="0">
              <a:lnSpc>
                <a:spcPct val="90000"/>
              </a:lnSpc>
              <a:spcBef>
                <a:spcPts val="600"/>
              </a:spcBef>
              <a:spcAft>
                <a:spcPts val="0"/>
              </a:spcAft>
              <a:buNone/>
            </a:pPr>
            <a:endParaRPr sz="5400" b="1" dirty="0">
              <a:solidFill>
                <a:schemeClr val="lt1"/>
              </a:solidFill>
              <a:latin typeface="Roboto Condensed"/>
              <a:ea typeface="Roboto Condensed"/>
              <a:cs typeface="Roboto Condensed"/>
              <a:sym typeface="Roboto Condensed"/>
            </a:endParaRPr>
          </a:p>
        </p:txBody>
      </p:sp>
      <p:sp>
        <p:nvSpPr>
          <p:cNvPr id="79" name="Google Shape;79;p4"/>
          <p:cNvSpPr txBox="1"/>
          <p:nvPr/>
        </p:nvSpPr>
        <p:spPr>
          <a:xfrm>
            <a:off x="9372600" y="5867400"/>
            <a:ext cx="25908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Libre Baskerville"/>
                <a:ea typeface="Libre Baskerville"/>
                <a:cs typeface="Libre Baskerville"/>
                <a:sym typeface="Libre Baskerville"/>
              </a:rPr>
              <a:t>Photo by vidar-nordli-mathisen</a:t>
            </a:r>
            <a:endParaRPr sz="1200">
              <a:solidFill>
                <a:schemeClr val="lt1"/>
              </a:solidFill>
              <a:latin typeface="Libre Baskerville"/>
              <a:ea typeface="Libre Baskerville"/>
              <a:cs typeface="Libre Baskerville"/>
              <a:sym typeface="Libre Baskervill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5" descr="A computer and a desktop computer on a table&#10;&#10;Description automatically generated with medium confidence"/>
          <p:cNvPicPr preferRelativeResize="0"/>
          <p:nvPr/>
        </p:nvPicPr>
        <p:blipFill rotWithShape="1">
          <a:blip r:embed="rId3">
            <a:alphaModFix/>
          </a:blip>
          <a:srcRect r="2" b="9511"/>
          <a:stretch/>
        </p:blipFill>
        <p:spPr>
          <a:xfrm>
            <a:off x="838200" y="10"/>
            <a:ext cx="11353800" cy="6857990"/>
          </a:xfrm>
          <a:prstGeom prst="rect">
            <a:avLst/>
          </a:prstGeom>
          <a:noFill/>
          <a:ln>
            <a:noFill/>
          </a:ln>
        </p:spPr>
      </p:pic>
      <p:sp>
        <p:nvSpPr>
          <p:cNvPr id="86" name="Google Shape;86;p5"/>
          <p:cNvSpPr txBox="1"/>
          <p:nvPr/>
        </p:nvSpPr>
        <p:spPr>
          <a:xfrm>
            <a:off x="838200" y="457201"/>
            <a:ext cx="5029200" cy="5486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600"/>
              </a:spcBef>
              <a:spcAft>
                <a:spcPts val="0"/>
              </a:spcAft>
              <a:buNone/>
            </a:pPr>
            <a:r>
              <a:rPr lang="en-US" sz="5400" b="1">
                <a:solidFill>
                  <a:schemeClr val="dk2"/>
                </a:solidFill>
                <a:latin typeface="Roboto Condensed"/>
                <a:ea typeface="Roboto Condensed"/>
                <a:cs typeface="Roboto Condensed"/>
                <a:sym typeface="Roboto Condensed"/>
              </a:rPr>
              <a:t>New mindset: B</a:t>
            </a:r>
            <a:r>
              <a:rPr lang="en-US" sz="5400" b="1" i="0">
                <a:solidFill>
                  <a:schemeClr val="dk2"/>
                </a:solidFill>
                <a:latin typeface="Roboto Condensed"/>
                <a:ea typeface="Roboto Condensed"/>
                <a:cs typeface="Roboto Condensed"/>
                <a:sym typeface="Roboto Condensed"/>
              </a:rPr>
              <a:t>uild your way up to </a:t>
            </a:r>
            <a:r>
              <a:rPr lang="en-US" sz="5400" b="1">
                <a:solidFill>
                  <a:schemeClr val="dk2"/>
                </a:solidFill>
                <a:latin typeface="Roboto Condensed"/>
                <a:ea typeface="Roboto Condensed"/>
                <a:cs typeface="Roboto Condensed"/>
                <a:sym typeface="Roboto Condensed"/>
              </a:rPr>
              <a:t>big</a:t>
            </a:r>
            <a:r>
              <a:rPr lang="en-US" sz="5400" b="1" i="0">
                <a:solidFill>
                  <a:schemeClr val="dk2"/>
                </a:solidFill>
                <a:latin typeface="Roboto Condensed"/>
                <a:ea typeface="Roboto Condensed"/>
                <a:cs typeface="Roboto Condensed"/>
                <a:sym typeface="Roboto Condensed"/>
              </a:rPr>
              <a:t> project by starting with small steps </a:t>
            </a:r>
            <a:endParaRPr sz="5400" b="1" i="0">
              <a:solidFill>
                <a:schemeClr val="dk2"/>
              </a:solidFill>
              <a:latin typeface="Roboto Condensed"/>
              <a:ea typeface="Roboto Condensed"/>
              <a:cs typeface="Roboto Condensed"/>
              <a:sym typeface="Roboto Condensed"/>
            </a:endParaRPr>
          </a:p>
        </p:txBody>
      </p:sp>
      <p:sp>
        <p:nvSpPr>
          <p:cNvPr id="87" name="Google Shape;87;p5"/>
          <p:cNvSpPr txBox="1"/>
          <p:nvPr/>
        </p:nvSpPr>
        <p:spPr>
          <a:xfrm>
            <a:off x="867295" y="5823408"/>
            <a:ext cx="6548438" cy="69758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r>
              <a:rPr lang="en-US" sz="1200">
                <a:solidFill>
                  <a:schemeClr val="dk1"/>
                </a:solidFill>
                <a:latin typeface="Libre Baskerville"/>
                <a:ea typeface="Libre Baskerville"/>
                <a:cs typeface="Libre Baskerville"/>
                <a:sym typeface="Libre Baskerville"/>
              </a:rPr>
              <a:t>Photo by </a:t>
            </a:r>
            <a:r>
              <a:rPr lang="en-US" sz="1200" u="sng">
                <a:solidFill>
                  <a:schemeClr val="dk1"/>
                </a:solidFill>
                <a:latin typeface="Libre Baskerville"/>
                <a:ea typeface="Libre Baskerville"/>
                <a:cs typeface="Libre Baskerville"/>
                <a:sym typeface="Libre Baskerville"/>
                <a:hlinkClick r:id="rId4">
                  <a:extLst>
                    <a:ext uri="{A12FA001-AC4F-418D-AE19-62706E023703}">
                      <ahyp:hlinkClr xmlns:ahyp="http://schemas.microsoft.com/office/drawing/2018/hyperlinkcolor" val="tx"/>
                    </a:ext>
                  </a:extLst>
                </a:hlinkClick>
              </a:rPr>
              <a:t>Domenico Loia</a:t>
            </a:r>
            <a:r>
              <a:rPr lang="en-US" sz="1200">
                <a:solidFill>
                  <a:schemeClr val="dk1"/>
                </a:solidFill>
                <a:latin typeface="Libre Baskerville"/>
                <a:ea typeface="Libre Baskerville"/>
                <a:cs typeface="Libre Baskerville"/>
                <a:sym typeface="Libre Baskerville"/>
              </a:rPr>
              <a:t> on </a:t>
            </a:r>
            <a:r>
              <a:rPr lang="en-US" sz="1200" u="sng">
                <a:solidFill>
                  <a:schemeClr val="dk1"/>
                </a:solidFill>
                <a:latin typeface="Libre Baskerville"/>
                <a:ea typeface="Libre Baskerville"/>
                <a:cs typeface="Libre Baskerville"/>
                <a:sym typeface="Libre Baskerville"/>
                <a:hlinkClick r:id="rId5">
                  <a:extLst>
                    <a:ext uri="{A12FA001-AC4F-418D-AE19-62706E023703}">
                      <ahyp:hlinkClr xmlns:ahyp="http://schemas.microsoft.com/office/drawing/2018/hyperlinkcolor" val="tx"/>
                    </a:ext>
                  </a:extLst>
                </a:hlinkClick>
              </a:rPr>
              <a:t>Unsplash</a:t>
            </a:r>
            <a:r>
              <a:rPr lang="en-US" sz="1200">
                <a:solidFill>
                  <a:schemeClr val="dk1"/>
                </a:solidFill>
                <a:latin typeface="Libre Baskerville"/>
                <a:ea typeface="Libre Baskerville"/>
                <a:cs typeface="Libre Baskerville"/>
                <a:sym typeface="Libre Baskerville"/>
              </a:rPr>
              <a:t> </a:t>
            </a:r>
            <a:endParaRPr sz="1200" b="0" i="0">
              <a:solidFill>
                <a:schemeClr val="dk2"/>
              </a:solidFill>
              <a:latin typeface="Libre Baskerville"/>
              <a:ea typeface="Libre Baskerville"/>
              <a:cs typeface="Libre Baskerville"/>
              <a:sym typeface="Libre Baskervill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6" descr="A picture containing sky, outdoor, transport, distance&#10;&#10;Description automatically generated"/>
          <p:cNvPicPr preferRelativeResize="0"/>
          <p:nvPr/>
        </p:nvPicPr>
        <p:blipFill rotWithShape="1">
          <a:blip r:embed="rId3">
            <a:alphaModFix/>
          </a:blip>
          <a:srcRect/>
          <a:stretch/>
        </p:blipFill>
        <p:spPr>
          <a:xfrm>
            <a:off x="1143000" y="-2392694"/>
            <a:ext cx="11049000" cy="9250694"/>
          </a:xfrm>
          <a:prstGeom prst="rect">
            <a:avLst/>
          </a:prstGeom>
          <a:noFill/>
          <a:ln>
            <a:noFill/>
          </a:ln>
        </p:spPr>
      </p:pic>
      <p:sp>
        <p:nvSpPr>
          <p:cNvPr id="94" name="Google Shape;94;p6"/>
          <p:cNvSpPr txBox="1"/>
          <p:nvPr/>
        </p:nvSpPr>
        <p:spPr>
          <a:xfrm>
            <a:off x="3651918" y="3429000"/>
            <a:ext cx="685686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lt1"/>
                </a:solidFill>
                <a:latin typeface="Roboto Condensed"/>
                <a:ea typeface="Roboto Condensed"/>
                <a:cs typeface="Roboto Condensed"/>
                <a:sym typeface="Roboto Condensed"/>
              </a:rPr>
              <a:t>Gather Your Crowd</a:t>
            </a:r>
            <a:endParaRPr sz="6000" b="1" dirty="0">
              <a:solidFill>
                <a:schemeClr val="lt1"/>
              </a:solidFill>
              <a:latin typeface="Roboto Condensed"/>
              <a:ea typeface="Roboto Condensed"/>
              <a:cs typeface="Roboto Condensed"/>
              <a:sym typeface="Roboto Condensed"/>
            </a:endParaRPr>
          </a:p>
        </p:txBody>
      </p:sp>
      <p:sp>
        <p:nvSpPr>
          <p:cNvPr id="95" name="Google Shape;95;p6"/>
          <p:cNvSpPr txBox="1"/>
          <p:nvPr/>
        </p:nvSpPr>
        <p:spPr>
          <a:xfrm>
            <a:off x="1600200" y="6172200"/>
            <a:ext cx="31242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FFC000"/>
                </a:solidFill>
                <a:latin typeface="Libre Baskerville"/>
                <a:ea typeface="Libre Baskerville"/>
                <a:cs typeface="Libre Baskerville"/>
                <a:sym typeface="Libre Baskerville"/>
              </a:rPr>
              <a:t>Photo by Shivendu Shukla</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7" descr="A close-up of several colored pencils&#10;&#10;Description automatically generated with low confidence"/>
          <p:cNvPicPr preferRelativeResize="0"/>
          <p:nvPr/>
        </p:nvPicPr>
        <p:blipFill rotWithShape="1">
          <a:blip r:embed="rId3">
            <a:alphaModFix/>
          </a:blip>
          <a:srcRect t="14624" r="2" b="2"/>
          <a:stretch/>
        </p:blipFill>
        <p:spPr>
          <a:xfrm>
            <a:off x="838200" y="10"/>
            <a:ext cx="11353800" cy="6857990"/>
          </a:xfrm>
          <a:prstGeom prst="rect">
            <a:avLst/>
          </a:prstGeom>
          <a:noFill/>
          <a:ln>
            <a:noFill/>
          </a:ln>
        </p:spPr>
      </p:pic>
      <p:sp>
        <p:nvSpPr>
          <p:cNvPr id="102" name="Google Shape;102;p7"/>
          <p:cNvSpPr txBox="1">
            <a:spLocks noGrp="1"/>
          </p:cNvSpPr>
          <p:nvPr>
            <p:ph type="title"/>
          </p:nvPr>
        </p:nvSpPr>
        <p:spPr>
          <a:xfrm>
            <a:off x="6023214" y="1219200"/>
            <a:ext cx="6548438" cy="283132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6000"/>
              <a:buFont typeface="Roboto Condensed"/>
              <a:buNone/>
            </a:pPr>
            <a:r>
              <a:rPr lang="en-US" dirty="0">
                <a:solidFill>
                  <a:schemeClr val="lt1"/>
                </a:solidFill>
              </a:rPr>
              <a:t>Build Connections</a:t>
            </a:r>
            <a:endParaRPr dirty="0"/>
          </a:p>
        </p:txBody>
      </p:sp>
      <p:sp>
        <p:nvSpPr>
          <p:cNvPr id="103" name="Google Shape;103;p7"/>
          <p:cNvSpPr txBox="1"/>
          <p:nvPr/>
        </p:nvSpPr>
        <p:spPr>
          <a:xfrm>
            <a:off x="8991600" y="5791200"/>
            <a:ext cx="23622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FFC000"/>
                </a:solidFill>
                <a:latin typeface="Libre Baskerville"/>
                <a:ea typeface="Libre Baskerville"/>
                <a:cs typeface="Libre Baskerville"/>
                <a:sym typeface="Libre Baskerville"/>
              </a:rPr>
              <a:t>Photo by Aaron Burden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8" descr="A group of people standing in a room&#10;&#10;Description automatically generated with medium confidence"/>
          <p:cNvPicPr preferRelativeResize="0"/>
          <p:nvPr/>
        </p:nvPicPr>
        <p:blipFill rotWithShape="1">
          <a:blip r:embed="rId3">
            <a:alphaModFix/>
          </a:blip>
          <a:srcRect r="2" b="5990"/>
          <a:stretch/>
        </p:blipFill>
        <p:spPr>
          <a:xfrm>
            <a:off x="838200" y="10"/>
            <a:ext cx="11353800" cy="6857990"/>
          </a:xfrm>
          <a:prstGeom prst="rect">
            <a:avLst/>
          </a:prstGeom>
          <a:noFill/>
          <a:ln>
            <a:noFill/>
          </a:ln>
        </p:spPr>
      </p:pic>
      <p:sp>
        <p:nvSpPr>
          <p:cNvPr id="110" name="Google Shape;110;p8"/>
          <p:cNvSpPr txBox="1"/>
          <p:nvPr/>
        </p:nvSpPr>
        <p:spPr>
          <a:xfrm>
            <a:off x="5165928" y="5091300"/>
            <a:ext cx="6548400" cy="1766700"/>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None/>
            </a:pPr>
            <a:r>
              <a:rPr lang="en-US" sz="6000" b="1" i="0" dirty="0">
                <a:solidFill>
                  <a:schemeClr val="lt1"/>
                </a:solidFill>
                <a:latin typeface="Roboto Condensed"/>
                <a:ea typeface="Roboto Condensed"/>
                <a:cs typeface="Roboto Condensed"/>
                <a:sym typeface="Roboto Condensed"/>
              </a:rPr>
              <a:t>Take Small Steps</a:t>
            </a:r>
            <a:endParaRPr dirty="0"/>
          </a:p>
        </p:txBody>
      </p:sp>
      <p:sp>
        <p:nvSpPr>
          <p:cNvPr id="111" name="Google Shape;111;p8"/>
          <p:cNvSpPr txBox="1"/>
          <p:nvPr/>
        </p:nvSpPr>
        <p:spPr>
          <a:xfrm>
            <a:off x="1698009" y="6160490"/>
            <a:ext cx="6548400" cy="6975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r>
              <a:rPr lang="en-US" sz="1200" b="0" i="0" dirty="0">
                <a:solidFill>
                  <a:schemeClr val="bg1"/>
                </a:solidFill>
                <a:latin typeface="Libre Baskerville"/>
                <a:ea typeface="Libre Baskerville"/>
                <a:cs typeface="Libre Baskerville"/>
                <a:sym typeface="Libre Baskerville"/>
              </a:rPr>
              <a:t>Photo by Deb Brown</a:t>
            </a:r>
            <a:endParaRPr sz="1200"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10"/>
          <p:cNvPicPr preferRelativeResize="0"/>
          <p:nvPr/>
        </p:nvPicPr>
        <p:blipFill rotWithShape="1">
          <a:blip r:embed="rId3">
            <a:alphaModFix/>
          </a:blip>
          <a:srcRect t="9625" b="9625"/>
          <a:stretch/>
        </p:blipFill>
        <p:spPr>
          <a:xfrm>
            <a:off x="838200" y="0"/>
            <a:ext cx="11353800" cy="6858002"/>
          </a:xfrm>
          <a:prstGeom prst="rect">
            <a:avLst/>
          </a:prstGeom>
          <a:noFill/>
          <a:ln>
            <a:noFill/>
          </a:ln>
        </p:spPr>
      </p:pic>
      <p:sp>
        <p:nvSpPr>
          <p:cNvPr id="124" name="Google Shape;124;p10"/>
          <p:cNvSpPr txBox="1"/>
          <p:nvPr/>
        </p:nvSpPr>
        <p:spPr>
          <a:xfrm>
            <a:off x="971550" y="2679100"/>
            <a:ext cx="11087100" cy="25629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r>
              <a:rPr lang="en-US" sz="5400" b="1" i="0">
                <a:solidFill>
                  <a:schemeClr val="lt1"/>
                </a:solidFill>
                <a:latin typeface="Roboto Condensed"/>
                <a:ea typeface="Roboto Condensed"/>
                <a:cs typeface="Roboto Condensed"/>
                <a:sym typeface="Roboto Condensed"/>
              </a:rPr>
              <a:t>Limiting Belief:</a:t>
            </a:r>
            <a:endParaRPr>
              <a:solidFill>
                <a:schemeClr val="lt1"/>
              </a:solidFill>
            </a:endParaRPr>
          </a:p>
          <a:p>
            <a:pPr marL="0" marR="0" lvl="0" indent="0" algn="l" rtl="0">
              <a:lnSpc>
                <a:spcPct val="90000"/>
              </a:lnSpc>
              <a:spcBef>
                <a:spcPts val="600"/>
              </a:spcBef>
              <a:spcAft>
                <a:spcPts val="0"/>
              </a:spcAft>
              <a:buNone/>
            </a:pPr>
            <a:r>
              <a:rPr lang="en-US" sz="5400" b="1" i="0">
                <a:solidFill>
                  <a:schemeClr val="lt1"/>
                </a:solidFill>
                <a:latin typeface="Roboto Condensed"/>
                <a:ea typeface="Roboto Condensed"/>
                <a:cs typeface="Roboto Condensed"/>
                <a:sym typeface="Roboto Condensed"/>
              </a:rPr>
              <a:t>“We post job openings, </a:t>
            </a:r>
            <a:endParaRPr sz="5400" b="1" i="0">
              <a:solidFill>
                <a:schemeClr val="lt1"/>
              </a:solidFill>
              <a:latin typeface="Roboto Condensed"/>
              <a:ea typeface="Roboto Condensed"/>
              <a:cs typeface="Roboto Condensed"/>
              <a:sym typeface="Roboto Condensed"/>
            </a:endParaRPr>
          </a:p>
          <a:p>
            <a:pPr marL="0" marR="0" lvl="0" indent="0" algn="l" rtl="0">
              <a:lnSpc>
                <a:spcPct val="90000"/>
              </a:lnSpc>
              <a:spcBef>
                <a:spcPts val="600"/>
              </a:spcBef>
              <a:spcAft>
                <a:spcPts val="0"/>
              </a:spcAft>
              <a:buNone/>
            </a:pPr>
            <a:r>
              <a:rPr lang="en-US" sz="5400" b="1" i="0">
                <a:solidFill>
                  <a:schemeClr val="lt1"/>
                </a:solidFill>
                <a:latin typeface="Roboto Condensed"/>
                <a:ea typeface="Roboto Condensed"/>
                <a:cs typeface="Roboto Condensed"/>
                <a:sym typeface="Roboto Condensed"/>
              </a:rPr>
              <a:t>but we don’t get any applications!” </a:t>
            </a:r>
            <a:endParaRPr>
              <a:solidFill>
                <a:schemeClr val="lt1"/>
              </a:solidFill>
            </a:endParaRPr>
          </a:p>
        </p:txBody>
      </p:sp>
      <p:sp>
        <p:nvSpPr>
          <p:cNvPr id="125" name="Google Shape;125;p10"/>
          <p:cNvSpPr txBox="1"/>
          <p:nvPr/>
        </p:nvSpPr>
        <p:spPr>
          <a:xfrm>
            <a:off x="1752600" y="6114696"/>
            <a:ext cx="6548438" cy="69758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r>
              <a:rPr lang="en-US" sz="1200" b="0" i="0">
                <a:solidFill>
                  <a:schemeClr val="lt1"/>
                </a:solidFill>
                <a:latin typeface="Libre Baskerville"/>
                <a:ea typeface="Libre Baskerville"/>
                <a:cs typeface="Libre Baskerville"/>
                <a:sym typeface="Libre Baskerville"/>
              </a:rPr>
              <a:t> </a:t>
            </a:r>
            <a:r>
              <a:rPr lang="en-US" sz="1200">
                <a:solidFill>
                  <a:schemeClr val="lt1"/>
                </a:solidFill>
                <a:latin typeface="Libre Baskerville"/>
                <a:ea typeface="Libre Baskerville"/>
                <a:cs typeface="Libre Baskerville"/>
                <a:sym typeface="Libre Baskerville"/>
              </a:rPr>
              <a:t>Photo by Becky McCray</a:t>
            </a:r>
            <a:endParaRPr sz="1200" b="0" i="0">
              <a:solidFill>
                <a:schemeClr val="lt1"/>
              </a:solidFill>
              <a:latin typeface="Libre Baskerville"/>
              <a:ea typeface="Libre Baskerville"/>
              <a:cs typeface="Libre Baskerville"/>
              <a:sym typeface="Libre Baskerville"/>
            </a:endParaRPr>
          </a:p>
        </p:txBody>
      </p:sp>
    </p:spTree>
  </p:cSld>
  <p:clrMapOvr>
    <a:masterClrMapping/>
  </p:clrMapOvr>
</p:sld>
</file>

<file path=ppt/theme/theme1.xml><?xml version="1.0" encoding="utf-8"?>
<a:theme xmlns:a="http://schemas.openxmlformats.org/drawingml/2006/main" name="SaveYour.Town Theme">
  <a:themeElements>
    <a:clrScheme name="Brick and Slate">
      <a:dk1>
        <a:srgbClr val="000000"/>
      </a:dk1>
      <a:lt1>
        <a:srgbClr val="FFFFFF"/>
      </a:lt1>
      <a:dk2>
        <a:srgbClr val="001E3D"/>
      </a:dk2>
      <a:lt2>
        <a:srgbClr val="DBEFF9"/>
      </a:lt2>
      <a:accent1>
        <a:srgbClr val="0F6FC6"/>
      </a:accent1>
      <a:accent2>
        <a:srgbClr val="009DD9"/>
      </a:accent2>
      <a:accent3>
        <a:srgbClr val="0BD0D9"/>
      </a:accent3>
      <a:accent4>
        <a:srgbClr val="10CF9B"/>
      </a:accent4>
      <a:accent5>
        <a:srgbClr val="840000"/>
      </a:accent5>
      <a:accent6>
        <a:srgbClr val="A5C249"/>
      </a:accent6>
      <a:hlink>
        <a:srgbClr val="C000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7463</TotalTime>
  <Words>3846</Words>
  <Application>Microsoft Office PowerPoint</Application>
  <PresentationFormat>Widescreen</PresentationFormat>
  <Paragraphs>304</Paragraphs>
  <Slides>30</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Libre Baskerville</vt:lpstr>
      <vt:lpstr>Arial</vt:lpstr>
      <vt:lpstr>Calibri</vt:lpstr>
      <vt:lpstr>Roboto Condensed</vt:lpstr>
      <vt:lpstr>SaveYour.Town Theme</vt:lpstr>
      <vt:lpstr>Workforce Solutions Roundtable</vt:lpstr>
      <vt:lpstr>PowerPoint Presentation</vt:lpstr>
      <vt:lpstr>PowerPoint Presentation</vt:lpstr>
      <vt:lpstr>PowerPoint Presentation</vt:lpstr>
      <vt:lpstr>PowerPoint Presentation</vt:lpstr>
      <vt:lpstr>PowerPoint Presentation</vt:lpstr>
      <vt:lpstr>Build Connections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Limiting belief:  We can’t do that because we’re rural</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Workforce Solutions Roundtable</dc:title>
  <dc:creator>Deb Brown</dc:creator>
  <cp:lastModifiedBy>Deb Brown</cp:lastModifiedBy>
  <cp:revision>2</cp:revision>
  <dcterms:created xsi:type="dcterms:W3CDTF">2019-10-12T15:19:18Z</dcterms:created>
  <dcterms:modified xsi:type="dcterms:W3CDTF">2022-10-05T18:51:50Z</dcterms:modified>
</cp:coreProperties>
</file>