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58" r:id="rId3"/>
    <p:sldId id="259" r:id="rId4"/>
    <p:sldId id="260" r:id="rId5"/>
    <p:sldId id="257" r:id="rId6"/>
    <p:sldId id="262"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5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9E8D84-F1D9-4EB0-AFA4-4AA70B27B467}" v="28" dt="2022-09-30T19:47:40.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30"/>
    <p:restoredTop sz="79695"/>
  </p:normalViewPr>
  <p:slideViewPr>
    <p:cSldViewPr snapToGrid="0" snapToObjects="1">
      <p:cViewPr varScale="1">
        <p:scale>
          <a:sx n="89" d="100"/>
          <a:sy n="89" d="100"/>
        </p:scale>
        <p:origin x="834"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Olsen" userId="9c3576ed-3e72-45ad-a595-975057457b97" providerId="ADAL" clId="{F19E8D84-F1D9-4EB0-AFA4-4AA70B27B467}"/>
    <pc:docChg chg="delSld modSld">
      <pc:chgData name="Paige Olsen" userId="9c3576ed-3e72-45ad-a595-975057457b97" providerId="ADAL" clId="{F19E8D84-F1D9-4EB0-AFA4-4AA70B27B467}" dt="2022-09-30T19:47:40.808" v="29" actId="14100"/>
      <pc:docMkLst>
        <pc:docMk/>
      </pc:docMkLst>
      <pc:sldChg chg="addSp delSp modSp mod">
        <pc:chgData name="Paige Olsen" userId="9c3576ed-3e72-45ad-a595-975057457b97" providerId="ADAL" clId="{F19E8D84-F1D9-4EB0-AFA4-4AA70B27B467}" dt="2022-09-30T19:46:47.839" v="24" actId="255"/>
        <pc:sldMkLst>
          <pc:docMk/>
          <pc:sldMk cId="1240724130" sldId="257"/>
        </pc:sldMkLst>
        <pc:spChg chg="mod">
          <ac:chgData name="Paige Olsen" userId="9c3576ed-3e72-45ad-a595-975057457b97" providerId="ADAL" clId="{F19E8D84-F1D9-4EB0-AFA4-4AA70B27B467}" dt="2022-09-30T19:46:47.839" v="24" actId="255"/>
          <ac:spMkLst>
            <pc:docMk/>
            <pc:sldMk cId="1240724130" sldId="257"/>
            <ac:spMk id="3" creationId="{03BD7FC1-053D-3943-A60E-50EB788784DF}"/>
          </ac:spMkLst>
        </pc:spChg>
        <pc:picChg chg="add del mod">
          <ac:chgData name="Paige Olsen" userId="9c3576ed-3e72-45ad-a595-975057457b97" providerId="ADAL" clId="{F19E8D84-F1D9-4EB0-AFA4-4AA70B27B467}" dt="2022-09-30T19:46:40.970" v="23" actId="478"/>
          <ac:picMkLst>
            <pc:docMk/>
            <pc:sldMk cId="1240724130" sldId="257"/>
            <ac:picMk id="3074" creationId="{AAFE5084-9D1A-392D-7B80-7F9263B2E887}"/>
          </ac:picMkLst>
        </pc:picChg>
      </pc:sldChg>
      <pc:sldChg chg="addSp modSp">
        <pc:chgData name="Paige Olsen" userId="9c3576ed-3e72-45ad-a595-975057457b97" providerId="ADAL" clId="{F19E8D84-F1D9-4EB0-AFA4-4AA70B27B467}" dt="2022-09-30T19:45:02.049" v="13" actId="1076"/>
        <pc:sldMkLst>
          <pc:docMk/>
          <pc:sldMk cId="1980367235" sldId="258"/>
        </pc:sldMkLst>
        <pc:picChg chg="add mod">
          <ac:chgData name="Paige Olsen" userId="9c3576ed-3e72-45ad-a595-975057457b97" providerId="ADAL" clId="{F19E8D84-F1D9-4EB0-AFA4-4AA70B27B467}" dt="2022-09-30T19:45:02.049" v="13" actId="1076"/>
          <ac:picMkLst>
            <pc:docMk/>
            <pc:sldMk cId="1980367235" sldId="258"/>
            <ac:picMk id="1026" creationId="{1F7C7ABF-4302-BBC8-F14F-68A86B3EA2EF}"/>
          </ac:picMkLst>
        </pc:picChg>
        <pc:picChg chg="add mod">
          <ac:chgData name="Paige Olsen" userId="9c3576ed-3e72-45ad-a595-975057457b97" providerId="ADAL" clId="{F19E8D84-F1D9-4EB0-AFA4-4AA70B27B467}" dt="2022-09-30T19:44:53.239" v="10" actId="1076"/>
          <ac:picMkLst>
            <pc:docMk/>
            <pc:sldMk cId="1980367235" sldId="258"/>
            <ac:picMk id="1028" creationId="{54F91F45-728C-0ADC-EA6D-24B18CE88A14}"/>
          </ac:picMkLst>
        </pc:picChg>
        <pc:picChg chg="add mod">
          <ac:chgData name="Paige Olsen" userId="9c3576ed-3e72-45ad-a595-975057457b97" providerId="ADAL" clId="{F19E8D84-F1D9-4EB0-AFA4-4AA70B27B467}" dt="2022-09-30T19:44:58.047" v="12" actId="1076"/>
          <ac:picMkLst>
            <pc:docMk/>
            <pc:sldMk cId="1980367235" sldId="258"/>
            <ac:picMk id="1030" creationId="{2A4A9173-E9B8-8296-AF68-A2AE1D390B82}"/>
          </ac:picMkLst>
        </pc:picChg>
      </pc:sldChg>
      <pc:sldChg chg="addSp modSp">
        <pc:chgData name="Paige Olsen" userId="9c3576ed-3e72-45ad-a595-975057457b97" providerId="ADAL" clId="{F19E8D84-F1D9-4EB0-AFA4-4AA70B27B467}" dt="2022-09-30T19:45:46.975" v="17" actId="1076"/>
        <pc:sldMkLst>
          <pc:docMk/>
          <pc:sldMk cId="2437502721" sldId="259"/>
        </pc:sldMkLst>
        <pc:picChg chg="add mod">
          <ac:chgData name="Paige Olsen" userId="9c3576ed-3e72-45ad-a595-975057457b97" providerId="ADAL" clId="{F19E8D84-F1D9-4EB0-AFA4-4AA70B27B467}" dt="2022-09-30T19:45:46.975" v="17" actId="1076"/>
          <ac:picMkLst>
            <pc:docMk/>
            <pc:sldMk cId="2437502721" sldId="259"/>
            <ac:picMk id="2050" creationId="{19E658D0-FC77-DC57-30A8-97555E6F6CD7}"/>
          </ac:picMkLst>
        </pc:picChg>
      </pc:sldChg>
      <pc:sldChg chg="addSp modSp">
        <pc:chgData name="Paige Olsen" userId="9c3576ed-3e72-45ad-a595-975057457b97" providerId="ADAL" clId="{F19E8D84-F1D9-4EB0-AFA4-4AA70B27B467}" dt="2022-09-30T19:47:40.808" v="29" actId="14100"/>
        <pc:sldMkLst>
          <pc:docMk/>
          <pc:sldMk cId="2493182844" sldId="262"/>
        </pc:sldMkLst>
        <pc:picChg chg="add mod">
          <ac:chgData name="Paige Olsen" userId="9c3576ed-3e72-45ad-a595-975057457b97" providerId="ADAL" clId="{F19E8D84-F1D9-4EB0-AFA4-4AA70B27B467}" dt="2022-09-30T19:47:40.808" v="29" actId="14100"/>
          <ac:picMkLst>
            <pc:docMk/>
            <pc:sldMk cId="2493182844" sldId="262"/>
            <ac:picMk id="4098" creationId="{3C49F180-C8B3-2B66-89DD-A4EB00691CC0}"/>
          </ac:picMkLst>
        </pc:picChg>
      </pc:sldChg>
      <pc:sldChg chg="del">
        <pc:chgData name="Paige Olsen" userId="9c3576ed-3e72-45ad-a595-975057457b97" providerId="ADAL" clId="{F19E8D84-F1D9-4EB0-AFA4-4AA70B27B467}" dt="2022-09-30T19:42:20.062" v="0" actId="2696"/>
        <pc:sldMkLst>
          <pc:docMk/>
          <pc:sldMk cId="490293794"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AC3C4-C436-1C44-BA9F-F9ACA397F69A}" type="datetimeFigureOut">
              <a:rPr lang="en-US" smtClean="0"/>
              <a:t>9/30/2022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365F9E-52D2-AA41-A8F0-3A69E82AF9F8}" type="slidenum">
              <a:rPr lang="en-US" smtClean="0"/>
              <a:t>‹#›</a:t>
            </a:fld>
            <a:endParaRPr lang="en-US"/>
          </a:p>
        </p:txBody>
      </p:sp>
    </p:spTree>
    <p:extLst>
      <p:ext uri="{BB962C8B-B14F-4D97-AF65-F5344CB8AC3E}">
        <p14:creationId xmlns:p14="http://schemas.microsoft.com/office/powerpoint/2010/main" val="884062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365F9E-52D2-AA41-A8F0-3A69E82AF9F8}" type="slidenum">
              <a:rPr lang="en-US" smtClean="0"/>
              <a:t>1</a:t>
            </a:fld>
            <a:endParaRPr lang="en-US"/>
          </a:p>
        </p:txBody>
      </p:sp>
    </p:spTree>
    <p:extLst>
      <p:ext uri="{BB962C8B-B14F-4D97-AF65-F5344CB8AC3E}">
        <p14:creationId xmlns:p14="http://schemas.microsoft.com/office/powerpoint/2010/main" val="389669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365F9E-52D2-AA41-A8F0-3A69E82AF9F8}" type="slidenum">
              <a:rPr lang="en-US" smtClean="0"/>
              <a:t>2</a:t>
            </a:fld>
            <a:endParaRPr lang="en-US"/>
          </a:p>
        </p:txBody>
      </p:sp>
    </p:spTree>
    <p:extLst>
      <p:ext uri="{BB962C8B-B14F-4D97-AF65-F5344CB8AC3E}">
        <p14:creationId xmlns:p14="http://schemas.microsoft.com/office/powerpoint/2010/main" val="1112078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365F9E-52D2-AA41-A8F0-3A69E82AF9F8}" type="slidenum">
              <a:rPr lang="en-US" smtClean="0"/>
              <a:t>4</a:t>
            </a:fld>
            <a:endParaRPr lang="en-US"/>
          </a:p>
        </p:txBody>
      </p:sp>
    </p:spTree>
    <p:extLst>
      <p:ext uri="{BB962C8B-B14F-4D97-AF65-F5344CB8AC3E}">
        <p14:creationId xmlns:p14="http://schemas.microsoft.com/office/powerpoint/2010/main" val="1721080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365F9E-52D2-AA41-A8F0-3A69E82AF9F8}" type="slidenum">
              <a:rPr lang="en-US" smtClean="0"/>
              <a:t>7</a:t>
            </a:fld>
            <a:endParaRPr lang="en-US"/>
          </a:p>
        </p:txBody>
      </p:sp>
    </p:spTree>
    <p:extLst>
      <p:ext uri="{BB962C8B-B14F-4D97-AF65-F5344CB8AC3E}">
        <p14:creationId xmlns:p14="http://schemas.microsoft.com/office/powerpoint/2010/main" val="1092764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8047-CF91-574A-B1A1-374C0F56D0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F0DB97-D787-7747-9B65-59C6F96266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CCBDF2-ADEA-F144-81FE-181C47A80DAB}"/>
              </a:ext>
            </a:extLst>
          </p:cNvPr>
          <p:cNvSpPr>
            <a:spLocks noGrp="1"/>
          </p:cNvSpPr>
          <p:nvPr>
            <p:ph type="dt" sz="half" idx="10"/>
          </p:nvPr>
        </p:nvSpPr>
        <p:spPr/>
        <p:txBody>
          <a:bodyPr/>
          <a:lstStyle/>
          <a:p>
            <a:r>
              <a:rPr lang="en-US"/>
              <a:t>January 13, 2022</a:t>
            </a:r>
          </a:p>
        </p:txBody>
      </p:sp>
      <p:sp>
        <p:nvSpPr>
          <p:cNvPr id="5" name="Footer Placeholder 4">
            <a:extLst>
              <a:ext uri="{FF2B5EF4-FFF2-40B4-BE49-F238E27FC236}">
                <a16:creationId xmlns:a16="http://schemas.microsoft.com/office/drawing/2014/main" id="{D1B6A898-BE52-964C-A3F5-BAFE67C3C1B0}"/>
              </a:ext>
            </a:extLst>
          </p:cNvPr>
          <p:cNvSpPr>
            <a:spLocks noGrp="1"/>
          </p:cNvSpPr>
          <p:nvPr>
            <p:ph type="ftr" sz="quarter" idx="11"/>
          </p:nvPr>
        </p:nvSpPr>
        <p:spPr/>
        <p:txBody>
          <a:bodyPr/>
          <a:lstStyle/>
          <a:p>
            <a:r>
              <a:rPr lang="en-US" dirty="0"/>
              <a:t>Housing Solutions Roundtable</a:t>
            </a:r>
          </a:p>
        </p:txBody>
      </p:sp>
    </p:spTree>
    <p:extLst>
      <p:ext uri="{BB962C8B-B14F-4D97-AF65-F5344CB8AC3E}">
        <p14:creationId xmlns:p14="http://schemas.microsoft.com/office/powerpoint/2010/main" val="254906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251FA-2576-8041-8F50-77DB4C5765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D83DCB-000D-604C-9C66-C6773DBBD4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DA426-3EF3-4442-B23A-BA75CFA4C5C7}"/>
              </a:ext>
            </a:extLst>
          </p:cNvPr>
          <p:cNvSpPr>
            <a:spLocks noGrp="1"/>
          </p:cNvSpPr>
          <p:nvPr>
            <p:ph type="dt" sz="half" idx="10"/>
          </p:nvPr>
        </p:nvSpPr>
        <p:spPr/>
        <p:txBody>
          <a:bodyPr/>
          <a:lstStyle/>
          <a:p>
            <a:r>
              <a:rPr lang="en-US"/>
              <a:t>January 13, 2022</a:t>
            </a:r>
          </a:p>
        </p:txBody>
      </p:sp>
      <p:sp>
        <p:nvSpPr>
          <p:cNvPr id="5" name="Footer Placeholder 4">
            <a:extLst>
              <a:ext uri="{FF2B5EF4-FFF2-40B4-BE49-F238E27FC236}">
                <a16:creationId xmlns:a16="http://schemas.microsoft.com/office/drawing/2014/main" id="{695FB79C-58F1-1F45-8DE9-203941689AE3}"/>
              </a:ext>
            </a:extLst>
          </p:cNvPr>
          <p:cNvSpPr>
            <a:spLocks noGrp="1"/>
          </p:cNvSpPr>
          <p:nvPr>
            <p:ph type="ftr" sz="quarter" idx="11"/>
          </p:nvPr>
        </p:nvSpPr>
        <p:spPr/>
        <p:txBody>
          <a:bodyPr/>
          <a:lstStyle/>
          <a:p>
            <a:r>
              <a:rPr lang="en-US"/>
              <a:t>Housing Solutions Roundtable</a:t>
            </a:r>
          </a:p>
        </p:txBody>
      </p:sp>
      <p:sp>
        <p:nvSpPr>
          <p:cNvPr id="6" name="Slide Number Placeholder 5">
            <a:extLst>
              <a:ext uri="{FF2B5EF4-FFF2-40B4-BE49-F238E27FC236}">
                <a16:creationId xmlns:a16="http://schemas.microsoft.com/office/drawing/2014/main" id="{0AE34E4F-8EB5-E54D-AFF1-3904F5B7DCE1}"/>
              </a:ext>
            </a:extLst>
          </p:cNvPr>
          <p:cNvSpPr>
            <a:spLocks noGrp="1"/>
          </p:cNvSpPr>
          <p:nvPr>
            <p:ph type="sldNum" sz="quarter" idx="12"/>
          </p:nvPr>
        </p:nvSpPr>
        <p:spPr>
          <a:xfrm>
            <a:off x="8610600" y="6356350"/>
            <a:ext cx="2743200" cy="365125"/>
          </a:xfrm>
          <a:prstGeom prst="rect">
            <a:avLst/>
          </a:prstGeom>
        </p:spPr>
        <p:txBody>
          <a:bodyPr/>
          <a:lstStyle/>
          <a:p>
            <a:fld id="{2C965E82-30D3-DE40-93F8-E3E6EA6E19C3}" type="slidenum">
              <a:rPr lang="en-US" smtClean="0"/>
              <a:t>‹#›</a:t>
            </a:fld>
            <a:endParaRPr lang="en-US"/>
          </a:p>
        </p:txBody>
      </p:sp>
    </p:spTree>
    <p:extLst>
      <p:ext uri="{BB962C8B-B14F-4D97-AF65-F5344CB8AC3E}">
        <p14:creationId xmlns:p14="http://schemas.microsoft.com/office/powerpoint/2010/main" val="2085659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0671B8-9BD6-6443-AE28-4BC09725D1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6C45BB-062F-7B4C-9750-1361A5AD55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B473E-B4E4-3445-AFD4-A33093A3BFD0}"/>
              </a:ext>
            </a:extLst>
          </p:cNvPr>
          <p:cNvSpPr>
            <a:spLocks noGrp="1"/>
          </p:cNvSpPr>
          <p:nvPr>
            <p:ph type="dt" sz="half" idx="10"/>
          </p:nvPr>
        </p:nvSpPr>
        <p:spPr/>
        <p:txBody>
          <a:bodyPr/>
          <a:lstStyle/>
          <a:p>
            <a:r>
              <a:rPr lang="en-US"/>
              <a:t>January 13, 2022</a:t>
            </a:r>
          </a:p>
        </p:txBody>
      </p:sp>
      <p:sp>
        <p:nvSpPr>
          <p:cNvPr id="5" name="Footer Placeholder 4">
            <a:extLst>
              <a:ext uri="{FF2B5EF4-FFF2-40B4-BE49-F238E27FC236}">
                <a16:creationId xmlns:a16="http://schemas.microsoft.com/office/drawing/2014/main" id="{1D10404C-595F-5843-8F0F-F9E23C3A933D}"/>
              </a:ext>
            </a:extLst>
          </p:cNvPr>
          <p:cNvSpPr>
            <a:spLocks noGrp="1"/>
          </p:cNvSpPr>
          <p:nvPr>
            <p:ph type="ftr" sz="quarter" idx="11"/>
          </p:nvPr>
        </p:nvSpPr>
        <p:spPr/>
        <p:txBody>
          <a:bodyPr/>
          <a:lstStyle/>
          <a:p>
            <a:r>
              <a:rPr lang="en-US"/>
              <a:t>Housing Solutions Roundtable</a:t>
            </a:r>
          </a:p>
        </p:txBody>
      </p:sp>
      <p:sp>
        <p:nvSpPr>
          <p:cNvPr id="6" name="Slide Number Placeholder 5">
            <a:extLst>
              <a:ext uri="{FF2B5EF4-FFF2-40B4-BE49-F238E27FC236}">
                <a16:creationId xmlns:a16="http://schemas.microsoft.com/office/drawing/2014/main" id="{691BAC80-0021-8340-8AC8-4620954B6806}"/>
              </a:ext>
            </a:extLst>
          </p:cNvPr>
          <p:cNvSpPr>
            <a:spLocks noGrp="1"/>
          </p:cNvSpPr>
          <p:nvPr>
            <p:ph type="sldNum" sz="quarter" idx="12"/>
          </p:nvPr>
        </p:nvSpPr>
        <p:spPr>
          <a:xfrm>
            <a:off x="8610600" y="6356350"/>
            <a:ext cx="2743200" cy="365125"/>
          </a:xfrm>
          <a:prstGeom prst="rect">
            <a:avLst/>
          </a:prstGeom>
        </p:spPr>
        <p:txBody>
          <a:bodyPr/>
          <a:lstStyle/>
          <a:p>
            <a:fld id="{2C965E82-30D3-DE40-93F8-E3E6EA6E19C3}" type="slidenum">
              <a:rPr lang="en-US" smtClean="0"/>
              <a:t>‹#›</a:t>
            </a:fld>
            <a:endParaRPr lang="en-US"/>
          </a:p>
        </p:txBody>
      </p:sp>
    </p:spTree>
    <p:extLst>
      <p:ext uri="{BB962C8B-B14F-4D97-AF65-F5344CB8AC3E}">
        <p14:creationId xmlns:p14="http://schemas.microsoft.com/office/powerpoint/2010/main" val="267346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15A1-FB10-E042-B541-7DDD4CD83E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D3D185-8001-2E4C-B542-BEF99C4602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BD8D5-7039-5843-90D7-7FFF47A140A8}"/>
              </a:ext>
            </a:extLst>
          </p:cNvPr>
          <p:cNvSpPr>
            <a:spLocks noGrp="1"/>
          </p:cNvSpPr>
          <p:nvPr>
            <p:ph type="dt" sz="half" idx="10"/>
          </p:nvPr>
        </p:nvSpPr>
        <p:spPr/>
        <p:txBody>
          <a:bodyPr/>
          <a:lstStyle/>
          <a:p>
            <a:r>
              <a:rPr lang="en-US"/>
              <a:t>January 13, 2022</a:t>
            </a:r>
          </a:p>
        </p:txBody>
      </p:sp>
      <p:sp>
        <p:nvSpPr>
          <p:cNvPr id="5" name="Footer Placeholder 4">
            <a:extLst>
              <a:ext uri="{FF2B5EF4-FFF2-40B4-BE49-F238E27FC236}">
                <a16:creationId xmlns:a16="http://schemas.microsoft.com/office/drawing/2014/main" id="{5407B0B4-F255-EF42-B2AC-82794304FC21}"/>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105695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4A41C-44C0-8342-A344-F62BC05E43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E5318E-B856-C84D-BF71-0540B22C59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A51EF7-A074-474D-9698-3D67250131EE}"/>
              </a:ext>
            </a:extLst>
          </p:cNvPr>
          <p:cNvSpPr>
            <a:spLocks noGrp="1"/>
          </p:cNvSpPr>
          <p:nvPr>
            <p:ph type="dt" sz="half" idx="10"/>
          </p:nvPr>
        </p:nvSpPr>
        <p:spPr/>
        <p:txBody>
          <a:bodyPr/>
          <a:lstStyle/>
          <a:p>
            <a:r>
              <a:rPr lang="en-US"/>
              <a:t>January 13, 2022</a:t>
            </a:r>
          </a:p>
        </p:txBody>
      </p:sp>
      <p:sp>
        <p:nvSpPr>
          <p:cNvPr id="5" name="Footer Placeholder 4">
            <a:extLst>
              <a:ext uri="{FF2B5EF4-FFF2-40B4-BE49-F238E27FC236}">
                <a16:creationId xmlns:a16="http://schemas.microsoft.com/office/drawing/2014/main" id="{831A797F-0A66-CA4F-8205-A6AC87570D37}"/>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354715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2ABDD-61E2-C641-8151-4B6F7D1AB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8F3B00-5444-DF44-A1F4-F515DDBA6D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ACB3CE-96BD-4647-9A59-F4464FCCCE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6412AB-B87E-A84F-B32D-6D3B95195244}"/>
              </a:ext>
            </a:extLst>
          </p:cNvPr>
          <p:cNvSpPr>
            <a:spLocks noGrp="1"/>
          </p:cNvSpPr>
          <p:nvPr>
            <p:ph type="dt" sz="half" idx="10"/>
          </p:nvPr>
        </p:nvSpPr>
        <p:spPr/>
        <p:txBody>
          <a:bodyPr/>
          <a:lstStyle/>
          <a:p>
            <a:r>
              <a:rPr lang="en-US"/>
              <a:t>January 13, 2022</a:t>
            </a:r>
          </a:p>
        </p:txBody>
      </p:sp>
      <p:sp>
        <p:nvSpPr>
          <p:cNvPr id="6" name="Footer Placeholder 5">
            <a:extLst>
              <a:ext uri="{FF2B5EF4-FFF2-40B4-BE49-F238E27FC236}">
                <a16:creationId xmlns:a16="http://schemas.microsoft.com/office/drawing/2014/main" id="{5DB0691C-3918-DA4F-8747-2971AEAF6B44}"/>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2636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3198E-9BCA-984E-B8AB-43C5F58410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B8D4E-38C3-A043-A999-06BCE38EA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FECA5A-3CD1-E143-87E9-A10B88D189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C36B52-435E-1F49-9583-E15C5235D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CA4092-1AD7-C643-8067-5ADAEDF172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991930-082A-C64F-9AF9-B59E04635016}"/>
              </a:ext>
            </a:extLst>
          </p:cNvPr>
          <p:cNvSpPr>
            <a:spLocks noGrp="1"/>
          </p:cNvSpPr>
          <p:nvPr>
            <p:ph type="dt" sz="half" idx="10"/>
          </p:nvPr>
        </p:nvSpPr>
        <p:spPr/>
        <p:txBody>
          <a:bodyPr/>
          <a:lstStyle/>
          <a:p>
            <a:r>
              <a:rPr lang="en-US"/>
              <a:t>January 13, 2022</a:t>
            </a:r>
          </a:p>
        </p:txBody>
      </p:sp>
      <p:sp>
        <p:nvSpPr>
          <p:cNvPr id="8" name="Footer Placeholder 7">
            <a:extLst>
              <a:ext uri="{FF2B5EF4-FFF2-40B4-BE49-F238E27FC236}">
                <a16:creationId xmlns:a16="http://schemas.microsoft.com/office/drawing/2014/main" id="{3DE043F6-E83A-B640-9968-61C2902EABD1}"/>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21265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7117A-45A6-B04D-971D-31A7D266F1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96A042-4172-3D4B-889D-3B5246EF79EB}"/>
              </a:ext>
            </a:extLst>
          </p:cNvPr>
          <p:cNvSpPr>
            <a:spLocks noGrp="1"/>
          </p:cNvSpPr>
          <p:nvPr>
            <p:ph type="dt" sz="half" idx="10"/>
          </p:nvPr>
        </p:nvSpPr>
        <p:spPr/>
        <p:txBody>
          <a:bodyPr/>
          <a:lstStyle/>
          <a:p>
            <a:r>
              <a:rPr lang="en-US"/>
              <a:t>January 13, 2022</a:t>
            </a:r>
          </a:p>
        </p:txBody>
      </p:sp>
      <p:sp>
        <p:nvSpPr>
          <p:cNvPr id="4" name="Footer Placeholder 3">
            <a:extLst>
              <a:ext uri="{FF2B5EF4-FFF2-40B4-BE49-F238E27FC236}">
                <a16:creationId xmlns:a16="http://schemas.microsoft.com/office/drawing/2014/main" id="{924554F7-1F2D-3943-9366-26AEB166D894}"/>
              </a:ext>
            </a:extLst>
          </p:cNvPr>
          <p:cNvSpPr>
            <a:spLocks noGrp="1"/>
          </p:cNvSpPr>
          <p:nvPr>
            <p:ph type="ftr" sz="quarter" idx="11"/>
          </p:nvPr>
        </p:nvSpPr>
        <p:spPr/>
        <p:txBody>
          <a:bodyPr/>
          <a:lstStyle/>
          <a:p>
            <a:r>
              <a:rPr lang="en-US"/>
              <a:t>Housing Solutions Roundtable</a:t>
            </a:r>
          </a:p>
        </p:txBody>
      </p:sp>
      <p:sp>
        <p:nvSpPr>
          <p:cNvPr id="5" name="Slide Number Placeholder 4">
            <a:extLst>
              <a:ext uri="{FF2B5EF4-FFF2-40B4-BE49-F238E27FC236}">
                <a16:creationId xmlns:a16="http://schemas.microsoft.com/office/drawing/2014/main" id="{6664C187-3FC7-6645-B9BE-736B63A95802}"/>
              </a:ext>
            </a:extLst>
          </p:cNvPr>
          <p:cNvSpPr>
            <a:spLocks noGrp="1"/>
          </p:cNvSpPr>
          <p:nvPr>
            <p:ph type="sldNum" sz="quarter" idx="12"/>
          </p:nvPr>
        </p:nvSpPr>
        <p:spPr>
          <a:xfrm>
            <a:off x="8610600" y="6356350"/>
            <a:ext cx="2743200" cy="365125"/>
          </a:xfrm>
          <a:prstGeom prst="rect">
            <a:avLst/>
          </a:prstGeom>
        </p:spPr>
        <p:txBody>
          <a:bodyPr/>
          <a:lstStyle/>
          <a:p>
            <a:fld id="{2C965E82-30D3-DE40-93F8-E3E6EA6E19C3}" type="slidenum">
              <a:rPr lang="en-US" smtClean="0"/>
              <a:t>‹#›</a:t>
            </a:fld>
            <a:endParaRPr lang="en-US"/>
          </a:p>
        </p:txBody>
      </p:sp>
    </p:spTree>
    <p:extLst>
      <p:ext uri="{BB962C8B-B14F-4D97-AF65-F5344CB8AC3E}">
        <p14:creationId xmlns:p14="http://schemas.microsoft.com/office/powerpoint/2010/main" val="126902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AE4C57-9D7A-5E4C-AB72-5FEF7A5095C5}"/>
              </a:ext>
            </a:extLst>
          </p:cNvPr>
          <p:cNvSpPr>
            <a:spLocks noGrp="1"/>
          </p:cNvSpPr>
          <p:nvPr>
            <p:ph type="dt" sz="half" idx="10"/>
          </p:nvPr>
        </p:nvSpPr>
        <p:spPr/>
        <p:txBody>
          <a:bodyPr/>
          <a:lstStyle/>
          <a:p>
            <a:r>
              <a:rPr lang="en-US"/>
              <a:t>January 13, 2022</a:t>
            </a:r>
          </a:p>
        </p:txBody>
      </p:sp>
      <p:sp>
        <p:nvSpPr>
          <p:cNvPr id="3" name="Footer Placeholder 2">
            <a:extLst>
              <a:ext uri="{FF2B5EF4-FFF2-40B4-BE49-F238E27FC236}">
                <a16:creationId xmlns:a16="http://schemas.microsoft.com/office/drawing/2014/main" id="{5C8E8341-98FC-C143-B414-4AA1DD38C6D4}"/>
              </a:ext>
            </a:extLst>
          </p:cNvPr>
          <p:cNvSpPr>
            <a:spLocks noGrp="1"/>
          </p:cNvSpPr>
          <p:nvPr>
            <p:ph type="ftr" sz="quarter" idx="11"/>
          </p:nvPr>
        </p:nvSpPr>
        <p:spPr/>
        <p:txBody>
          <a:bodyPr/>
          <a:lstStyle/>
          <a:p>
            <a:r>
              <a:rPr lang="en-US"/>
              <a:t>Housing Solutions Roundtable</a:t>
            </a:r>
          </a:p>
        </p:txBody>
      </p:sp>
      <p:sp>
        <p:nvSpPr>
          <p:cNvPr id="4" name="Slide Number Placeholder 3">
            <a:extLst>
              <a:ext uri="{FF2B5EF4-FFF2-40B4-BE49-F238E27FC236}">
                <a16:creationId xmlns:a16="http://schemas.microsoft.com/office/drawing/2014/main" id="{16DB666D-FD1A-5B46-B7DC-CCE4F3653203}"/>
              </a:ext>
            </a:extLst>
          </p:cNvPr>
          <p:cNvSpPr>
            <a:spLocks noGrp="1"/>
          </p:cNvSpPr>
          <p:nvPr>
            <p:ph type="sldNum" sz="quarter" idx="12"/>
          </p:nvPr>
        </p:nvSpPr>
        <p:spPr>
          <a:xfrm>
            <a:off x="8610600" y="6356350"/>
            <a:ext cx="2743200" cy="365125"/>
          </a:xfrm>
          <a:prstGeom prst="rect">
            <a:avLst/>
          </a:prstGeom>
        </p:spPr>
        <p:txBody>
          <a:bodyPr/>
          <a:lstStyle/>
          <a:p>
            <a:fld id="{2C965E82-30D3-DE40-93F8-E3E6EA6E19C3}" type="slidenum">
              <a:rPr lang="en-US" smtClean="0"/>
              <a:t>‹#›</a:t>
            </a:fld>
            <a:endParaRPr lang="en-US"/>
          </a:p>
        </p:txBody>
      </p:sp>
    </p:spTree>
    <p:extLst>
      <p:ext uri="{BB962C8B-B14F-4D97-AF65-F5344CB8AC3E}">
        <p14:creationId xmlns:p14="http://schemas.microsoft.com/office/powerpoint/2010/main" val="3013177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75DB5-2ED3-694A-B15D-AC3431089C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59A4F2-EE4C-E048-8D0F-1499995B1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741CF3-4489-B345-881A-BAD32E84F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64B42-02DF-F746-8A24-777EBBE3ECAA}"/>
              </a:ext>
            </a:extLst>
          </p:cNvPr>
          <p:cNvSpPr>
            <a:spLocks noGrp="1"/>
          </p:cNvSpPr>
          <p:nvPr>
            <p:ph type="dt" sz="half" idx="10"/>
          </p:nvPr>
        </p:nvSpPr>
        <p:spPr/>
        <p:txBody>
          <a:bodyPr/>
          <a:lstStyle/>
          <a:p>
            <a:r>
              <a:rPr lang="en-US"/>
              <a:t>January 13, 2022</a:t>
            </a:r>
          </a:p>
        </p:txBody>
      </p:sp>
      <p:sp>
        <p:nvSpPr>
          <p:cNvPr id="6" name="Footer Placeholder 5">
            <a:extLst>
              <a:ext uri="{FF2B5EF4-FFF2-40B4-BE49-F238E27FC236}">
                <a16:creationId xmlns:a16="http://schemas.microsoft.com/office/drawing/2014/main" id="{435142B1-823D-E647-AB4E-36FABFA6E3CF}"/>
              </a:ext>
            </a:extLst>
          </p:cNvPr>
          <p:cNvSpPr>
            <a:spLocks noGrp="1"/>
          </p:cNvSpPr>
          <p:nvPr>
            <p:ph type="ftr" sz="quarter" idx="11"/>
          </p:nvPr>
        </p:nvSpPr>
        <p:spPr/>
        <p:txBody>
          <a:bodyPr/>
          <a:lstStyle/>
          <a:p>
            <a:r>
              <a:rPr lang="en-US"/>
              <a:t>Housing Solutions Roundtable</a:t>
            </a:r>
          </a:p>
        </p:txBody>
      </p:sp>
      <p:sp>
        <p:nvSpPr>
          <p:cNvPr id="7" name="Slide Number Placeholder 6">
            <a:extLst>
              <a:ext uri="{FF2B5EF4-FFF2-40B4-BE49-F238E27FC236}">
                <a16:creationId xmlns:a16="http://schemas.microsoft.com/office/drawing/2014/main" id="{8E83CE82-124C-844C-BE68-86A8EB56C350}"/>
              </a:ext>
            </a:extLst>
          </p:cNvPr>
          <p:cNvSpPr>
            <a:spLocks noGrp="1"/>
          </p:cNvSpPr>
          <p:nvPr>
            <p:ph type="sldNum" sz="quarter" idx="12"/>
          </p:nvPr>
        </p:nvSpPr>
        <p:spPr>
          <a:xfrm>
            <a:off x="8610600" y="6356350"/>
            <a:ext cx="2743200" cy="365125"/>
          </a:xfrm>
          <a:prstGeom prst="rect">
            <a:avLst/>
          </a:prstGeom>
        </p:spPr>
        <p:txBody>
          <a:bodyPr/>
          <a:lstStyle/>
          <a:p>
            <a:fld id="{2C965E82-30D3-DE40-93F8-E3E6EA6E19C3}" type="slidenum">
              <a:rPr lang="en-US" smtClean="0"/>
              <a:t>‹#›</a:t>
            </a:fld>
            <a:endParaRPr lang="en-US"/>
          </a:p>
        </p:txBody>
      </p:sp>
    </p:spTree>
    <p:extLst>
      <p:ext uri="{BB962C8B-B14F-4D97-AF65-F5344CB8AC3E}">
        <p14:creationId xmlns:p14="http://schemas.microsoft.com/office/powerpoint/2010/main" val="131472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01129-8F4B-F149-A6FD-D8A16ECC82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ECAB3-69FE-454C-8724-32079BCD7E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CF9112-D6D9-8148-B274-96E2AA66C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C01EE4-38D0-A147-B23D-9F9898C23CDF}"/>
              </a:ext>
            </a:extLst>
          </p:cNvPr>
          <p:cNvSpPr>
            <a:spLocks noGrp="1"/>
          </p:cNvSpPr>
          <p:nvPr>
            <p:ph type="dt" sz="half" idx="10"/>
          </p:nvPr>
        </p:nvSpPr>
        <p:spPr/>
        <p:txBody>
          <a:bodyPr/>
          <a:lstStyle/>
          <a:p>
            <a:r>
              <a:rPr lang="en-US"/>
              <a:t>January 13, 2022</a:t>
            </a:r>
          </a:p>
        </p:txBody>
      </p:sp>
      <p:sp>
        <p:nvSpPr>
          <p:cNvPr id="6" name="Footer Placeholder 5">
            <a:extLst>
              <a:ext uri="{FF2B5EF4-FFF2-40B4-BE49-F238E27FC236}">
                <a16:creationId xmlns:a16="http://schemas.microsoft.com/office/drawing/2014/main" id="{6E100D39-56FA-6245-AE78-9F79CE6B99FC}"/>
              </a:ext>
            </a:extLst>
          </p:cNvPr>
          <p:cNvSpPr>
            <a:spLocks noGrp="1"/>
          </p:cNvSpPr>
          <p:nvPr>
            <p:ph type="ftr" sz="quarter" idx="11"/>
          </p:nvPr>
        </p:nvSpPr>
        <p:spPr/>
        <p:txBody>
          <a:bodyPr/>
          <a:lstStyle/>
          <a:p>
            <a:r>
              <a:rPr lang="en-US"/>
              <a:t>Housing Solutions Roundtable</a:t>
            </a:r>
          </a:p>
        </p:txBody>
      </p:sp>
      <p:sp>
        <p:nvSpPr>
          <p:cNvPr id="7" name="Slide Number Placeholder 6">
            <a:extLst>
              <a:ext uri="{FF2B5EF4-FFF2-40B4-BE49-F238E27FC236}">
                <a16:creationId xmlns:a16="http://schemas.microsoft.com/office/drawing/2014/main" id="{7C6CA5D3-DA11-594B-8B3B-15F7B6A1CA49}"/>
              </a:ext>
            </a:extLst>
          </p:cNvPr>
          <p:cNvSpPr>
            <a:spLocks noGrp="1"/>
          </p:cNvSpPr>
          <p:nvPr>
            <p:ph type="sldNum" sz="quarter" idx="12"/>
          </p:nvPr>
        </p:nvSpPr>
        <p:spPr>
          <a:xfrm>
            <a:off x="8610600" y="6356350"/>
            <a:ext cx="2743200" cy="365125"/>
          </a:xfrm>
          <a:prstGeom prst="rect">
            <a:avLst/>
          </a:prstGeom>
        </p:spPr>
        <p:txBody>
          <a:bodyPr/>
          <a:lstStyle/>
          <a:p>
            <a:fld id="{2C965E82-30D3-DE40-93F8-E3E6EA6E19C3}" type="slidenum">
              <a:rPr lang="en-US" smtClean="0"/>
              <a:t>‹#›</a:t>
            </a:fld>
            <a:endParaRPr lang="en-US"/>
          </a:p>
        </p:txBody>
      </p:sp>
    </p:spTree>
    <p:extLst>
      <p:ext uri="{BB962C8B-B14F-4D97-AF65-F5344CB8AC3E}">
        <p14:creationId xmlns:p14="http://schemas.microsoft.com/office/powerpoint/2010/main" val="344322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BDB831B-BE99-CB4F-9F31-5374679E1BBB}"/>
              </a:ext>
            </a:extLst>
          </p:cNvPr>
          <p:cNvSpPr/>
          <p:nvPr userDrawn="1"/>
        </p:nvSpPr>
        <p:spPr>
          <a:xfrm>
            <a:off x="-154782" y="6162752"/>
            <a:ext cx="12501563" cy="882573"/>
          </a:xfrm>
          <a:prstGeom prst="rect">
            <a:avLst/>
          </a:prstGeom>
          <a:solidFill>
            <a:srgbClr val="517546">
              <a:alpha val="5684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86D2D275-C55A-634A-ABD2-E208963C7A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A9A3D6-F01F-6A45-A652-E86E0F7F92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22CE4C-3675-2A4C-9604-9B7D85F4635A}"/>
              </a:ext>
            </a:extLst>
          </p:cNvPr>
          <p:cNvSpPr>
            <a:spLocks noGrp="1"/>
          </p:cNvSpPr>
          <p:nvPr>
            <p:ph type="dt" sz="half" idx="2"/>
          </p:nvPr>
        </p:nvSpPr>
        <p:spPr>
          <a:xfrm>
            <a:off x="0" y="6492875"/>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January 13, 2022</a:t>
            </a:r>
            <a:endParaRPr lang="en-US" dirty="0"/>
          </a:p>
        </p:txBody>
      </p:sp>
      <p:sp>
        <p:nvSpPr>
          <p:cNvPr id="5" name="Footer Placeholder 4">
            <a:extLst>
              <a:ext uri="{FF2B5EF4-FFF2-40B4-BE49-F238E27FC236}">
                <a16:creationId xmlns:a16="http://schemas.microsoft.com/office/drawing/2014/main" id="{ABAA84B4-C12E-364F-8FFC-24679C761C82}"/>
              </a:ext>
            </a:extLst>
          </p:cNvPr>
          <p:cNvSpPr>
            <a:spLocks noGrp="1"/>
          </p:cNvSpPr>
          <p:nvPr>
            <p:ph type="ftr" sz="quarter" idx="3"/>
          </p:nvPr>
        </p:nvSpPr>
        <p:spPr>
          <a:xfrm>
            <a:off x="7975675" y="6516726"/>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US" dirty="0"/>
              <a:t>Housing Solutions Roundtable</a:t>
            </a:r>
          </a:p>
        </p:txBody>
      </p:sp>
      <p:pic>
        <p:nvPicPr>
          <p:cNvPr id="8" name="Picture 7" descr="A picture containing shape&#10;&#10;Description automatically generated">
            <a:extLst>
              <a:ext uri="{FF2B5EF4-FFF2-40B4-BE49-F238E27FC236}">
                <a16:creationId xmlns:a16="http://schemas.microsoft.com/office/drawing/2014/main" id="{0DADA30E-3E60-E04A-A9E3-31CBA419C4F2}"/>
              </a:ext>
            </a:extLst>
          </p:cNvPr>
          <p:cNvPicPr>
            <a:picLocks noChangeAspect="1"/>
          </p:cNvPicPr>
          <p:nvPr userDrawn="1"/>
        </p:nvPicPr>
        <p:blipFill rotWithShape="1">
          <a:blip r:embed="rId13"/>
          <a:srcRect l="16381" t="17266" r="6800" b="29238"/>
          <a:stretch/>
        </p:blipFill>
        <p:spPr>
          <a:xfrm>
            <a:off x="11092089" y="6162752"/>
            <a:ext cx="998386" cy="695248"/>
          </a:xfrm>
          <a:prstGeom prst="rect">
            <a:avLst/>
          </a:prstGeom>
        </p:spPr>
      </p:pic>
    </p:spTree>
    <p:extLst>
      <p:ext uri="{BB962C8B-B14F-4D97-AF65-F5344CB8AC3E}">
        <p14:creationId xmlns:p14="http://schemas.microsoft.com/office/powerpoint/2010/main" val="356102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7162C-FF06-B74A-A479-062185BA6ED0}"/>
              </a:ext>
            </a:extLst>
          </p:cNvPr>
          <p:cNvSpPr>
            <a:spLocks noGrp="1"/>
          </p:cNvSpPr>
          <p:nvPr>
            <p:ph type="ctrTitle"/>
          </p:nvPr>
        </p:nvSpPr>
        <p:spPr/>
        <p:txBody>
          <a:bodyPr>
            <a:normAutofit fontScale="90000"/>
          </a:bodyPr>
          <a:lstStyle/>
          <a:p>
            <a:r>
              <a:rPr lang="en-US" dirty="0"/>
              <a:t>Valley Technical Education Campus (Curriculum)</a:t>
            </a:r>
            <a:br>
              <a:rPr lang="en-US" dirty="0"/>
            </a:br>
            <a:r>
              <a:rPr lang="en-US" dirty="0"/>
              <a:t>VTEC</a:t>
            </a:r>
          </a:p>
        </p:txBody>
      </p:sp>
      <p:sp>
        <p:nvSpPr>
          <p:cNvPr id="3" name="Subtitle 2">
            <a:extLst>
              <a:ext uri="{FF2B5EF4-FFF2-40B4-BE49-F238E27FC236}">
                <a16:creationId xmlns:a16="http://schemas.microsoft.com/office/drawing/2014/main" id="{0317F888-88EB-7C48-A135-029166F4B93E}"/>
              </a:ext>
            </a:extLst>
          </p:cNvPr>
          <p:cNvSpPr>
            <a:spLocks noGrp="1"/>
          </p:cNvSpPr>
          <p:nvPr>
            <p:ph type="subTitle" idx="1"/>
          </p:nvPr>
        </p:nvSpPr>
        <p:spPr/>
        <p:txBody>
          <a:bodyPr>
            <a:normAutofit/>
          </a:bodyPr>
          <a:lstStyle/>
          <a:p>
            <a:r>
              <a:rPr lang="en-US" dirty="0"/>
              <a:t>Paige Olsen -SVEDC</a:t>
            </a:r>
          </a:p>
          <a:p>
            <a:r>
              <a:rPr lang="en-US" dirty="0"/>
              <a:t>Colleen Rosson – Shoshone County</a:t>
            </a:r>
          </a:p>
        </p:txBody>
      </p:sp>
      <p:sp>
        <p:nvSpPr>
          <p:cNvPr id="4" name="Date Placeholder 3">
            <a:extLst>
              <a:ext uri="{FF2B5EF4-FFF2-40B4-BE49-F238E27FC236}">
                <a16:creationId xmlns:a16="http://schemas.microsoft.com/office/drawing/2014/main" id="{1B16B5E4-E7D6-74FA-E358-BEDCCA983E69}"/>
              </a:ext>
            </a:extLst>
          </p:cNvPr>
          <p:cNvSpPr>
            <a:spLocks noGrp="1"/>
          </p:cNvSpPr>
          <p:nvPr>
            <p:ph type="dt" sz="half" idx="10"/>
          </p:nvPr>
        </p:nvSpPr>
        <p:spPr>
          <a:xfrm>
            <a:off x="0" y="6492875"/>
            <a:ext cx="2743200" cy="365125"/>
          </a:xfrm>
        </p:spPr>
        <p:txBody>
          <a:bodyPr/>
          <a:lstStyle/>
          <a:p>
            <a:r>
              <a:rPr lang="en-US" dirty="0"/>
              <a:t>October 6, 2022</a:t>
            </a:r>
          </a:p>
        </p:txBody>
      </p:sp>
    </p:spTree>
    <p:extLst>
      <p:ext uri="{BB962C8B-B14F-4D97-AF65-F5344CB8AC3E}">
        <p14:creationId xmlns:p14="http://schemas.microsoft.com/office/powerpoint/2010/main" val="427926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112D6-1E3B-DE48-8F8D-B5F07110D133}"/>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D16496B8-6280-6540-8569-1B908D2EE837}"/>
              </a:ext>
            </a:extLst>
          </p:cNvPr>
          <p:cNvSpPr>
            <a:spLocks noGrp="1"/>
          </p:cNvSpPr>
          <p:nvPr>
            <p:ph idx="1"/>
          </p:nvPr>
        </p:nvSpPr>
        <p:spPr>
          <a:xfrm>
            <a:off x="764628" y="1804604"/>
            <a:ext cx="10515600" cy="4351338"/>
          </a:xfrm>
        </p:spPr>
        <p:txBody>
          <a:bodyPr/>
          <a:lstStyle/>
          <a:p>
            <a:r>
              <a:rPr lang="en-US" sz="1800" dirty="0">
                <a:solidFill>
                  <a:srgbClr val="000000"/>
                </a:solidFill>
                <a:effectLst/>
                <a:latin typeface="Calibri" panose="020F0502020204030204" pitchFamily="34" charset="0"/>
                <a:ea typeface="Calibri" panose="020F0502020204030204" pitchFamily="34" charset="0"/>
              </a:rPr>
              <a:t>The VTEC - Valley Technical Education Campus/Curriculum (with no facility it went back and forth) is a grassroots effort to create additional avenues for our high school students to build skills and certifications that allow them to stay and work in our communities.  </a:t>
            </a:r>
          </a:p>
          <a:p>
            <a:r>
              <a:rPr lang="en-US" sz="1800" dirty="0">
                <a:solidFill>
                  <a:srgbClr val="000000"/>
                </a:solidFill>
                <a:effectLst/>
                <a:latin typeface="Calibri" panose="020F0502020204030204" pitchFamily="34" charset="0"/>
                <a:ea typeface="Calibri" panose="020F0502020204030204" pitchFamily="34" charset="0"/>
              </a:rPr>
              <a:t>The gathering of local industry, residents, business owners, Idaho Career Technical Education and school districts over two years laid the foundations to create the VTEC program in the Silver Valley School districts.  </a:t>
            </a:r>
            <a:endParaRPr lang="en-US" dirty="0"/>
          </a:p>
        </p:txBody>
      </p:sp>
      <p:sp>
        <p:nvSpPr>
          <p:cNvPr id="4" name="Date Placeholder 3">
            <a:extLst>
              <a:ext uri="{FF2B5EF4-FFF2-40B4-BE49-F238E27FC236}">
                <a16:creationId xmlns:a16="http://schemas.microsoft.com/office/drawing/2014/main" id="{F3F7396D-E4D7-6548-BE7D-C1E9049A8C6F}"/>
              </a:ext>
            </a:extLst>
          </p:cNvPr>
          <p:cNvSpPr>
            <a:spLocks noGrp="1"/>
          </p:cNvSpPr>
          <p:nvPr>
            <p:ph type="dt" sz="half" idx="10"/>
          </p:nvPr>
        </p:nvSpPr>
        <p:spPr/>
        <p:txBody>
          <a:bodyPr/>
          <a:lstStyle/>
          <a:p>
            <a:r>
              <a:rPr lang="en-US" dirty="0"/>
              <a:t>October 6, 2022</a:t>
            </a:r>
          </a:p>
        </p:txBody>
      </p:sp>
      <p:sp>
        <p:nvSpPr>
          <p:cNvPr id="5" name="Footer Placeholder 4">
            <a:extLst>
              <a:ext uri="{FF2B5EF4-FFF2-40B4-BE49-F238E27FC236}">
                <a16:creationId xmlns:a16="http://schemas.microsoft.com/office/drawing/2014/main" id="{D0BE93A6-16F9-C44F-8845-081DF1E07B67}"/>
              </a:ext>
            </a:extLst>
          </p:cNvPr>
          <p:cNvSpPr>
            <a:spLocks noGrp="1"/>
          </p:cNvSpPr>
          <p:nvPr>
            <p:ph type="ftr" sz="quarter" idx="11"/>
          </p:nvPr>
        </p:nvSpPr>
        <p:spPr/>
        <p:txBody>
          <a:bodyPr/>
          <a:lstStyle/>
          <a:p>
            <a:r>
              <a:rPr lang="en-US"/>
              <a:t>Housing Solutions Roundtable</a:t>
            </a:r>
          </a:p>
        </p:txBody>
      </p:sp>
      <p:pic>
        <p:nvPicPr>
          <p:cNvPr id="1026" name="Picture 2" descr="Wallace School District #393 2020/2021 registration information and school  supply lists | Shoshone News-Press">
            <a:extLst>
              <a:ext uri="{FF2B5EF4-FFF2-40B4-BE49-F238E27FC236}">
                <a16:creationId xmlns:a16="http://schemas.microsoft.com/office/drawing/2014/main" id="{1F7C7ABF-4302-BBC8-F14F-68A86B3EA2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2265" y="3361148"/>
            <a:ext cx="260032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ike Women's Team Miler Pant - MULLAN HIGH SCHOOL TIGERS - MULLAN, IDAHO -  Sideline Store - BSN Sports">
            <a:extLst>
              <a:ext uri="{FF2B5EF4-FFF2-40B4-BE49-F238E27FC236}">
                <a16:creationId xmlns:a16="http://schemas.microsoft.com/office/drawing/2014/main" id="{54F91F45-728C-0ADC-EA6D-24B18CE88A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628" y="3760623"/>
            <a:ext cx="3514725" cy="11715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UA Locker Tee 2.0 Short Sleeve - KELLOGG HIGH SCHOOL WILDCATS - KELLOGG,  Idaho - Sideline Store - BSN Sports">
            <a:extLst>
              <a:ext uri="{FF2B5EF4-FFF2-40B4-BE49-F238E27FC236}">
                <a16:creationId xmlns:a16="http://schemas.microsoft.com/office/drawing/2014/main" id="{2A4A9173-E9B8-8296-AF68-A2AE1D390B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74124" y="3980273"/>
            <a:ext cx="4029075"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367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049FF-B712-8F42-8D9C-7F8CDEE60224}"/>
              </a:ext>
            </a:extLst>
          </p:cNvPr>
          <p:cNvSpPr>
            <a:spLocks noGrp="1"/>
          </p:cNvSpPr>
          <p:nvPr>
            <p:ph type="title"/>
          </p:nvPr>
        </p:nvSpPr>
        <p:spPr/>
        <p:txBody>
          <a:bodyPr/>
          <a:lstStyle/>
          <a:p>
            <a:r>
              <a:rPr lang="en-US" dirty="0"/>
              <a:t>Why we did it and who benefited</a:t>
            </a:r>
          </a:p>
        </p:txBody>
      </p:sp>
      <p:sp>
        <p:nvSpPr>
          <p:cNvPr id="3" name="Content Placeholder 2">
            <a:extLst>
              <a:ext uri="{FF2B5EF4-FFF2-40B4-BE49-F238E27FC236}">
                <a16:creationId xmlns:a16="http://schemas.microsoft.com/office/drawing/2014/main" id="{0028F21C-2F01-4946-ACB1-0456A64186F7}"/>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Several residents saw the need to work towards solving the mounting shortages in the trades.  Our youth were moving away to find opportunities outside of mining and tourism and to gain those skills through work experience or college. </a:t>
            </a:r>
          </a:p>
          <a:p>
            <a:r>
              <a:rPr lang="en-US" sz="1800" dirty="0">
                <a:solidFill>
                  <a:srgbClr val="000000"/>
                </a:solidFill>
                <a:latin typeface="Calibri" panose="020F0502020204030204" pitchFamily="34" charset="0"/>
                <a:cs typeface="Times New Roman" panose="02020603050405020304" pitchFamily="18" charset="0"/>
              </a:rPr>
              <a:t>Our entire county benefits! </a:t>
            </a:r>
            <a:endParaRPr lang="en-US" dirty="0"/>
          </a:p>
        </p:txBody>
      </p:sp>
      <p:sp>
        <p:nvSpPr>
          <p:cNvPr id="4" name="Date Placeholder 3">
            <a:extLst>
              <a:ext uri="{FF2B5EF4-FFF2-40B4-BE49-F238E27FC236}">
                <a16:creationId xmlns:a16="http://schemas.microsoft.com/office/drawing/2014/main" id="{25150366-46DD-A349-ABD2-6F3B2E61A876}"/>
              </a:ext>
            </a:extLst>
          </p:cNvPr>
          <p:cNvSpPr>
            <a:spLocks noGrp="1"/>
          </p:cNvSpPr>
          <p:nvPr>
            <p:ph type="dt" sz="half" idx="10"/>
          </p:nvPr>
        </p:nvSpPr>
        <p:spPr/>
        <p:txBody>
          <a:bodyPr/>
          <a:lstStyle/>
          <a:p>
            <a:r>
              <a:rPr lang="en-US" dirty="0"/>
              <a:t>October 6, 2022</a:t>
            </a:r>
          </a:p>
        </p:txBody>
      </p:sp>
      <p:sp>
        <p:nvSpPr>
          <p:cNvPr id="5" name="Footer Placeholder 4">
            <a:extLst>
              <a:ext uri="{FF2B5EF4-FFF2-40B4-BE49-F238E27FC236}">
                <a16:creationId xmlns:a16="http://schemas.microsoft.com/office/drawing/2014/main" id="{0B9A560F-3FE0-2847-939F-0B15490C4C7C}"/>
              </a:ext>
            </a:extLst>
          </p:cNvPr>
          <p:cNvSpPr>
            <a:spLocks noGrp="1"/>
          </p:cNvSpPr>
          <p:nvPr>
            <p:ph type="ftr" sz="quarter" idx="11"/>
          </p:nvPr>
        </p:nvSpPr>
        <p:spPr/>
        <p:txBody>
          <a:bodyPr/>
          <a:lstStyle/>
          <a:p>
            <a:r>
              <a:rPr lang="en-US"/>
              <a:t>Housing Solutions Roundtable</a:t>
            </a:r>
          </a:p>
        </p:txBody>
      </p:sp>
      <p:pic>
        <p:nvPicPr>
          <p:cNvPr id="2050" name="Picture 2" descr="Shoshone County">
            <a:extLst>
              <a:ext uri="{FF2B5EF4-FFF2-40B4-BE49-F238E27FC236}">
                <a16:creationId xmlns:a16="http://schemas.microsoft.com/office/drawing/2014/main" id="{19E658D0-FC77-DC57-30A8-97555E6F6C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2123" y="2891118"/>
            <a:ext cx="2427754" cy="2414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50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CAB40-7361-7747-885A-251985CC9757}"/>
              </a:ext>
            </a:extLst>
          </p:cNvPr>
          <p:cNvSpPr>
            <a:spLocks noGrp="1"/>
          </p:cNvSpPr>
          <p:nvPr>
            <p:ph type="title"/>
          </p:nvPr>
        </p:nvSpPr>
        <p:spPr/>
        <p:txBody>
          <a:bodyPr/>
          <a:lstStyle/>
          <a:p>
            <a:r>
              <a:rPr lang="en-US" dirty="0"/>
              <a:t>Partners and their roles</a:t>
            </a:r>
          </a:p>
        </p:txBody>
      </p:sp>
      <p:sp>
        <p:nvSpPr>
          <p:cNvPr id="3" name="Content Placeholder 2">
            <a:extLst>
              <a:ext uri="{FF2B5EF4-FFF2-40B4-BE49-F238E27FC236}">
                <a16:creationId xmlns:a16="http://schemas.microsoft.com/office/drawing/2014/main" id="{F09B9152-2459-2647-B7C6-6E6A3196EB4A}"/>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members - built a committee, hosted listening sessions, recruited industry and resources and all worked together to make this happen.  </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KTEC – Participated in the committee to assist with best practices and practical knowledge of the curriculum as we built it for our local districts.</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Kellogg, Wallace and Mullan school districts - All three administrators were at the table to coordinate needs, resources, schedules and insights into students' pathways and needs.</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Idaho division of Career Technical Education - Creating a sustainable curriculum based on the requirements for CTE, sharing other programs best practices and potential hurdles</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Idaho Workforce Development Council - Using their grant programs we were able to fund an outreach program where we paid for transportation for Juniors and Senior to a KTEC CTE event.</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Silver Valley Economic Development Corp. - Access to industry partners, funding sources and networks, the SVEDC became the hub for information and integral in involving industry.</a:t>
            </a:r>
          </a:p>
          <a:p>
            <a:r>
              <a:rPr lang="en-US" sz="1800" dirty="0">
                <a:solidFill>
                  <a:srgbClr val="000000"/>
                </a:solidFill>
                <a:latin typeface="Calibri" panose="020F0502020204030204" pitchFamily="34" charset="0"/>
                <a:cs typeface="Times New Roman" panose="02020603050405020304" pitchFamily="18" charset="0"/>
              </a:rPr>
              <a:t>Since bringing VTEC back to the table, Panhandle Area Council and North Idaho College have jumped in on our efforts. </a:t>
            </a:r>
            <a:endParaRPr lang="en-US" dirty="0"/>
          </a:p>
        </p:txBody>
      </p:sp>
      <p:sp>
        <p:nvSpPr>
          <p:cNvPr id="4" name="Date Placeholder 3">
            <a:extLst>
              <a:ext uri="{FF2B5EF4-FFF2-40B4-BE49-F238E27FC236}">
                <a16:creationId xmlns:a16="http://schemas.microsoft.com/office/drawing/2014/main" id="{BFB32C98-D23E-EC47-9F96-5DFC688EEE26}"/>
              </a:ext>
            </a:extLst>
          </p:cNvPr>
          <p:cNvSpPr>
            <a:spLocks noGrp="1"/>
          </p:cNvSpPr>
          <p:nvPr>
            <p:ph type="dt" sz="half" idx="10"/>
          </p:nvPr>
        </p:nvSpPr>
        <p:spPr/>
        <p:txBody>
          <a:bodyPr/>
          <a:lstStyle/>
          <a:p>
            <a:r>
              <a:rPr lang="en-US" dirty="0"/>
              <a:t>October 6, 2022</a:t>
            </a:r>
          </a:p>
        </p:txBody>
      </p:sp>
      <p:sp>
        <p:nvSpPr>
          <p:cNvPr id="5" name="Footer Placeholder 4">
            <a:extLst>
              <a:ext uri="{FF2B5EF4-FFF2-40B4-BE49-F238E27FC236}">
                <a16:creationId xmlns:a16="http://schemas.microsoft.com/office/drawing/2014/main" id="{4B8EA5EF-1810-DB42-89E0-C42C194E4020}"/>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983568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E4E7D-B1D8-9647-8176-19C851A702DF}"/>
              </a:ext>
            </a:extLst>
          </p:cNvPr>
          <p:cNvSpPr>
            <a:spLocks noGrp="1"/>
          </p:cNvSpPr>
          <p:nvPr>
            <p:ph type="title"/>
          </p:nvPr>
        </p:nvSpPr>
        <p:spPr/>
        <p:txBody>
          <a:bodyPr/>
          <a:lstStyle/>
          <a:p>
            <a:r>
              <a:rPr lang="en-US" dirty="0"/>
              <a:t>How can other communities do this?</a:t>
            </a:r>
          </a:p>
        </p:txBody>
      </p:sp>
      <p:sp>
        <p:nvSpPr>
          <p:cNvPr id="3" name="Content Placeholder 2">
            <a:extLst>
              <a:ext uri="{FF2B5EF4-FFF2-40B4-BE49-F238E27FC236}">
                <a16:creationId xmlns:a16="http://schemas.microsoft.com/office/drawing/2014/main" id="{03BD7FC1-053D-3943-A60E-50EB788784DF}"/>
              </a:ext>
            </a:extLst>
          </p:cNvPr>
          <p:cNvSpPr>
            <a:spLocks noGrp="1"/>
          </p:cNvSpPr>
          <p:nvPr>
            <p:ph idx="1"/>
          </p:nvPr>
        </p:nvSpPr>
        <p:spPr/>
        <p:txBody>
          <a:bodyPr>
            <a:normAutofit/>
          </a:bodyPr>
          <a:lstStyle/>
          <a:p>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Just start talking! </a:t>
            </a:r>
          </a:p>
          <a:p>
            <a:pPr lvl="1"/>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Talk with the students and find out what their vision for themselves is, what they need and how you can help solve for that. </a:t>
            </a:r>
          </a:p>
          <a:p>
            <a:pPr lvl="1"/>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Talk to industries locally and ask the same questions.  What do they need and how </a:t>
            </a:r>
            <a:r>
              <a:rPr lang="en-US" sz="1800" b="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will </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they help you create solutions</a:t>
            </a:r>
            <a:endParaRPr lang="en-US" sz="1800" dirty="0"/>
          </a:p>
        </p:txBody>
      </p:sp>
      <p:sp>
        <p:nvSpPr>
          <p:cNvPr id="4" name="Date Placeholder 3">
            <a:extLst>
              <a:ext uri="{FF2B5EF4-FFF2-40B4-BE49-F238E27FC236}">
                <a16:creationId xmlns:a16="http://schemas.microsoft.com/office/drawing/2014/main" id="{C3AF2A7A-7064-F841-BED4-74F16FAE8A5D}"/>
              </a:ext>
            </a:extLst>
          </p:cNvPr>
          <p:cNvSpPr>
            <a:spLocks noGrp="1"/>
          </p:cNvSpPr>
          <p:nvPr>
            <p:ph type="dt" sz="half" idx="10"/>
          </p:nvPr>
        </p:nvSpPr>
        <p:spPr/>
        <p:txBody>
          <a:bodyPr/>
          <a:lstStyle/>
          <a:p>
            <a:r>
              <a:rPr lang="en-US" dirty="0"/>
              <a:t>October 6, 2022</a:t>
            </a:r>
          </a:p>
        </p:txBody>
      </p:sp>
      <p:sp>
        <p:nvSpPr>
          <p:cNvPr id="5" name="Footer Placeholder 4">
            <a:extLst>
              <a:ext uri="{FF2B5EF4-FFF2-40B4-BE49-F238E27FC236}">
                <a16:creationId xmlns:a16="http://schemas.microsoft.com/office/drawing/2014/main" id="{936C53E0-9E07-4448-94B6-EA0CDABDA8DB}"/>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124072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E4E7D-B1D8-9647-8176-19C851A702DF}"/>
              </a:ext>
            </a:extLst>
          </p:cNvPr>
          <p:cNvSpPr>
            <a:spLocks noGrp="1"/>
          </p:cNvSpPr>
          <p:nvPr>
            <p:ph type="title"/>
          </p:nvPr>
        </p:nvSpPr>
        <p:spPr/>
        <p:txBody>
          <a:bodyPr/>
          <a:lstStyle/>
          <a:p>
            <a:r>
              <a:rPr lang="en-US" dirty="0"/>
              <a:t>How the project is sustained</a:t>
            </a:r>
          </a:p>
        </p:txBody>
      </p:sp>
      <p:sp>
        <p:nvSpPr>
          <p:cNvPr id="3" name="Content Placeholder 2">
            <a:extLst>
              <a:ext uri="{FF2B5EF4-FFF2-40B4-BE49-F238E27FC236}">
                <a16:creationId xmlns:a16="http://schemas.microsoft.com/office/drawing/2014/main" id="{03BD7FC1-053D-3943-A60E-50EB788784DF}"/>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plan was to use the existing programs that the schools had in place and compliment them with the CTE funding.</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Obtain grants</a:t>
            </a:r>
          </a:p>
          <a:p>
            <a:r>
              <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Expand staff education/training</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C3AF2A7A-7064-F841-BED4-74F16FAE8A5D}"/>
              </a:ext>
            </a:extLst>
          </p:cNvPr>
          <p:cNvSpPr>
            <a:spLocks noGrp="1"/>
          </p:cNvSpPr>
          <p:nvPr>
            <p:ph type="dt" sz="half" idx="10"/>
          </p:nvPr>
        </p:nvSpPr>
        <p:spPr/>
        <p:txBody>
          <a:bodyPr/>
          <a:lstStyle/>
          <a:p>
            <a:r>
              <a:rPr lang="en-US" dirty="0"/>
              <a:t>October 6, 2022</a:t>
            </a:r>
          </a:p>
        </p:txBody>
      </p:sp>
      <p:sp>
        <p:nvSpPr>
          <p:cNvPr id="5" name="Footer Placeholder 4">
            <a:extLst>
              <a:ext uri="{FF2B5EF4-FFF2-40B4-BE49-F238E27FC236}">
                <a16:creationId xmlns:a16="http://schemas.microsoft.com/office/drawing/2014/main" id="{936C53E0-9E07-4448-94B6-EA0CDABDA8DB}"/>
              </a:ext>
            </a:extLst>
          </p:cNvPr>
          <p:cNvSpPr>
            <a:spLocks noGrp="1"/>
          </p:cNvSpPr>
          <p:nvPr>
            <p:ph type="ftr" sz="quarter" idx="11"/>
          </p:nvPr>
        </p:nvSpPr>
        <p:spPr/>
        <p:txBody>
          <a:bodyPr/>
          <a:lstStyle/>
          <a:p>
            <a:r>
              <a:rPr lang="en-US"/>
              <a:t>Housing Solutions Roundtable</a:t>
            </a:r>
          </a:p>
        </p:txBody>
      </p:sp>
      <p:pic>
        <p:nvPicPr>
          <p:cNvPr id="4098" name="Picture 2" descr="Career Technical Education (CTE) / About CTE">
            <a:extLst>
              <a:ext uri="{FF2B5EF4-FFF2-40B4-BE49-F238E27FC236}">
                <a16:creationId xmlns:a16="http://schemas.microsoft.com/office/drawing/2014/main" id="{3C49F180-C8B3-2B66-89DD-A4EB00691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6099" y="2987676"/>
            <a:ext cx="3937555" cy="2025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18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E4E7D-B1D8-9647-8176-19C851A702DF}"/>
              </a:ext>
            </a:extLst>
          </p:cNvPr>
          <p:cNvSpPr>
            <a:spLocks noGrp="1"/>
          </p:cNvSpPr>
          <p:nvPr>
            <p:ph type="title"/>
          </p:nvPr>
        </p:nvSpPr>
        <p:spPr/>
        <p:txBody>
          <a:bodyPr/>
          <a:lstStyle/>
          <a:p>
            <a:r>
              <a:rPr lang="en-US" dirty="0"/>
              <a:t>Overall community benefit</a:t>
            </a:r>
          </a:p>
        </p:txBody>
      </p:sp>
      <p:sp>
        <p:nvSpPr>
          <p:cNvPr id="3" name="Content Placeholder 2">
            <a:extLst>
              <a:ext uri="{FF2B5EF4-FFF2-40B4-BE49-F238E27FC236}">
                <a16:creationId xmlns:a16="http://schemas.microsoft.com/office/drawing/2014/main" id="{03BD7FC1-053D-3943-A60E-50EB788784DF}"/>
              </a:ext>
            </a:extLst>
          </p:cNvPr>
          <p:cNvSpPr>
            <a:spLocks noGrp="1"/>
          </p:cNvSpPr>
          <p:nvPr>
            <p:ph idx="1"/>
          </p:nvPr>
        </p:nvSpPr>
        <p:spPr/>
        <p:txBody>
          <a:bodyPr/>
          <a:lstStyle/>
          <a:p>
            <a:pPr marL="0" marR="0">
              <a:spcBef>
                <a:spcPts val="0"/>
              </a:spcBef>
              <a:spcAft>
                <a:spcPts val="0"/>
              </a:spcAft>
            </a:pPr>
            <a:r>
              <a:rPr lang="en-US" sz="2000" dirty="0">
                <a:solidFill>
                  <a:srgbClr val="000000"/>
                </a:solidFill>
                <a:effectLst/>
                <a:latin typeface="Calibri" panose="020F0502020204030204" pitchFamily="34" charset="0"/>
                <a:ea typeface="Calibri" panose="020F0502020204030204" pitchFamily="34" charset="0"/>
              </a:rPr>
              <a:t>Direct and indirect positive economic impact.  </a:t>
            </a:r>
            <a:endParaRPr lang="en-US" sz="2000" dirty="0">
              <a:effectLst/>
              <a:latin typeface="Calibri" panose="020F0502020204030204" pitchFamily="34" charset="0"/>
              <a:ea typeface="Calibri" panose="020F0502020204030204" pitchFamily="34" charset="0"/>
            </a:endParaRPr>
          </a:p>
          <a:p>
            <a:pPr marL="457200" lvl="1">
              <a:spcBef>
                <a:spcPts val="0"/>
              </a:spcBef>
            </a:pPr>
            <a:r>
              <a:rPr lang="en-US" sz="1800" dirty="0">
                <a:solidFill>
                  <a:srgbClr val="000000"/>
                </a:solidFill>
                <a:effectLst/>
                <a:latin typeface="Calibri" panose="020F0502020204030204" pitchFamily="34" charset="0"/>
                <a:ea typeface="Calibri" panose="020F0502020204030204" pitchFamily="34" charset="0"/>
              </a:rPr>
              <a:t>Better educational opportunity</a:t>
            </a:r>
          </a:p>
          <a:p>
            <a:pPr marL="457200" lvl="1">
              <a:spcBef>
                <a:spcPts val="0"/>
              </a:spcBef>
            </a:pPr>
            <a:r>
              <a:rPr lang="en-US" sz="1800" dirty="0">
                <a:solidFill>
                  <a:srgbClr val="000000"/>
                </a:solidFill>
                <a:latin typeface="Calibri" panose="020F0502020204030204" pitchFamily="34" charset="0"/>
                <a:ea typeface="Calibri" panose="020F0502020204030204" pitchFamily="34" charset="0"/>
              </a:rPr>
              <a:t>R</a:t>
            </a:r>
            <a:r>
              <a:rPr lang="en-US" sz="1800" dirty="0">
                <a:solidFill>
                  <a:srgbClr val="000000"/>
                </a:solidFill>
                <a:effectLst/>
                <a:latin typeface="Calibri" panose="020F0502020204030204" pitchFamily="34" charset="0"/>
                <a:ea typeface="Calibri" panose="020F0502020204030204" pitchFamily="34" charset="0"/>
              </a:rPr>
              <a:t>etaining youth and young families</a:t>
            </a:r>
          </a:p>
          <a:p>
            <a:pPr marL="457200" lvl="1">
              <a:spcBef>
                <a:spcPts val="0"/>
              </a:spcBef>
            </a:pPr>
            <a:r>
              <a:rPr lang="en-US" sz="1800" dirty="0">
                <a:solidFill>
                  <a:srgbClr val="000000"/>
                </a:solidFill>
                <a:latin typeface="Calibri" panose="020F0502020204030204" pitchFamily="34" charset="0"/>
                <a:ea typeface="Calibri" panose="020F0502020204030204" pitchFamily="34" charset="0"/>
              </a:rPr>
              <a:t>B</a:t>
            </a:r>
            <a:r>
              <a:rPr lang="en-US" sz="1800" dirty="0">
                <a:solidFill>
                  <a:srgbClr val="000000"/>
                </a:solidFill>
                <a:effectLst/>
                <a:latin typeface="Calibri" panose="020F0502020204030204" pitchFamily="34" charset="0"/>
                <a:ea typeface="Calibri" panose="020F0502020204030204" pitchFamily="34" charset="0"/>
              </a:rPr>
              <a:t>uilding business</a:t>
            </a:r>
          </a:p>
          <a:p>
            <a:pPr marL="457200" lvl="1">
              <a:spcBef>
                <a:spcPts val="0"/>
              </a:spcBef>
            </a:pPr>
            <a:r>
              <a:rPr lang="en-US" sz="1800" dirty="0">
                <a:solidFill>
                  <a:srgbClr val="000000"/>
                </a:solidFill>
                <a:latin typeface="Calibri" panose="020F0502020204030204" pitchFamily="34" charset="0"/>
                <a:ea typeface="Calibri" panose="020F0502020204030204" pitchFamily="34" charset="0"/>
              </a:rPr>
              <a:t>P</a:t>
            </a:r>
            <a:r>
              <a:rPr lang="en-US" sz="1800" dirty="0">
                <a:solidFill>
                  <a:srgbClr val="000000"/>
                </a:solidFill>
                <a:effectLst/>
                <a:latin typeface="Calibri" panose="020F0502020204030204" pitchFamily="34" charset="0"/>
                <a:ea typeface="Calibri" panose="020F0502020204030204" pitchFamily="34" charset="0"/>
              </a:rPr>
              <a:t>roviding services to residents </a:t>
            </a:r>
            <a:endParaRPr lang="en-US" sz="1800" dirty="0">
              <a:solidFill>
                <a:srgbClr val="000000"/>
              </a:solidFill>
              <a:latin typeface="Calibri" panose="020F0502020204030204" pitchFamily="34" charset="0"/>
              <a:ea typeface="Calibri" panose="020F0502020204030204" pitchFamily="34" charset="0"/>
            </a:endParaRPr>
          </a:p>
          <a:p>
            <a:pPr marL="457200" lvl="1">
              <a:spcBef>
                <a:spcPts val="0"/>
              </a:spcBef>
            </a:pPr>
            <a:r>
              <a:rPr lang="en-US" sz="1800" dirty="0">
                <a:solidFill>
                  <a:srgbClr val="000000"/>
                </a:solidFill>
                <a:latin typeface="Calibri" panose="020F0502020204030204" pitchFamily="34" charset="0"/>
                <a:ea typeface="Calibri" panose="020F0502020204030204" pitchFamily="34" charset="0"/>
              </a:rPr>
              <a:t>I</a:t>
            </a:r>
            <a:r>
              <a:rPr lang="en-US" sz="1800" dirty="0">
                <a:solidFill>
                  <a:srgbClr val="000000"/>
                </a:solidFill>
                <a:effectLst/>
                <a:latin typeface="Calibri" panose="020F0502020204030204" pitchFamily="34" charset="0"/>
                <a:ea typeface="Calibri" panose="020F0502020204030204" pitchFamily="34" charset="0"/>
              </a:rPr>
              <a:t>ncreasing incomes and quality of life into the future</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C3AF2A7A-7064-F841-BED4-74F16FAE8A5D}"/>
              </a:ext>
            </a:extLst>
          </p:cNvPr>
          <p:cNvSpPr>
            <a:spLocks noGrp="1"/>
          </p:cNvSpPr>
          <p:nvPr>
            <p:ph type="dt" sz="half" idx="10"/>
          </p:nvPr>
        </p:nvSpPr>
        <p:spPr/>
        <p:txBody>
          <a:bodyPr/>
          <a:lstStyle/>
          <a:p>
            <a:r>
              <a:rPr lang="en-US" dirty="0"/>
              <a:t>October 6, 2022</a:t>
            </a:r>
          </a:p>
        </p:txBody>
      </p:sp>
      <p:sp>
        <p:nvSpPr>
          <p:cNvPr id="5" name="Footer Placeholder 4">
            <a:extLst>
              <a:ext uri="{FF2B5EF4-FFF2-40B4-BE49-F238E27FC236}">
                <a16:creationId xmlns:a16="http://schemas.microsoft.com/office/drawing/2014/main" id="{936C53E0-9E07-4448-94B6-EA0CDABDA8DB}"/>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4057209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E4E7D-B1D8-9647-8176-19C851A702DF}"/>
              </a:ext>
            </a:extLst>
          </p:cNvPr>
          <p:cNvSpPr>
            <a:spLocks noGrp="1"/>
          </p:cNvSpPr>
          <p:nvPr>
            <p:ph type="title"/>
          </p:nvPr>
        </p:nvSpPr>
        <p:spPr/>
        <p:txBody>
          <a:bodyPr/>
          <a:lstStyle/>
          <a:p>
            <a:r>
              <a:rPr lang="en-US" dirty="0"/>
              <a:t>Lessons learned that could help other communities</a:t>
            </a:r>
          </a:p>
        </p:txBody>
      </p:sp>
      <p:sp>
        <p:nvSpPr>
          <p:cNvPr id="3" name="Content Placeholder 2">
            <a:extLst>
              <a:ext uri="{FF2B5EF4-FFF2-40B4-BE49-F238E27FC236}">
                <a16:creationId xmlns:a16="http://schemas.microsoft.com/office/drawing/2014/main" id="{03BD7FC1-053D-3943-A60E-50EB788784DF}"/>
              </a:ext>
            </a:extLst>
          </p:cNvPr>
          <p:cNvSpPr>
            <a:spLocks noGrp="1"/>
          </p:cNvSpPr>
          <p:nvPr>
            <p:ph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 sure you involve all the partners early, especially the schools and industry</a:t>
            </a:r>
          </a:p>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Make sure you have a defined vision and outcome that keeps you on task and helps narrow the needs. </a:t>
            </a:r>
          </a:p>
          <a:p>
            <a:r>
              <a:rPr lang="en-US" sz="1800" dirty="0">
                <a:solidFill>
                  <a:srgbClr val="000000"/>
                </a:solidFill>
                <a:effectLst/>
                <a:latin typeface="Calibri" panose="020F0502020204030204" pitchFamily="34" charset="0"/>
                <a:ea typeface="Calibri" panose="020F0502020204030204" pitchFamily="34" charset="0"/>
              </a:rPr>
              <a:t>Talk with any state education partners to line up resources and timelines.</a:t>
            </a:r>
            <a:endParaRPr lang="en-US" sz="1800" dirty="0">
              <a:effectLst/>
              <a:latin typeface="Calibri" panose="020F0502020204030204" pitchFamily="34" charset="0"/>
              <a:ea typeface="Calibri" panose="020F0502020204030204" pitchFamily="34" charset="0"/>
            </a:endParaRPr>
          </a:p>
          <a:p>
            <a:r>
              <a:rPr lang="en-US" sz="2400" dirty="0"/>
              <a:t>Don’t give up!</a:t>
            </a:r>
          </a:p>
        </p:txBody>
      </p:sp>
      <p:sp>
        <p:nvSpPr>
          <p:cNvPr id="4" name="Date Placeholder 3">
            <a:extLst>
              <a:ext uri="{FF2B5EF4-FFF2-40B4-BE49-F238E27FC236}">
                <a16:creationId xmlns:a16="http://schemas.microsoft.com/office/drawing/2014/main" id="{C3AF2A7A-7064-F841-BED4-74F16FAE8A5D}"/>
              </a:ext>
            </a:extLst>
          </p:cNvPr>
          <p:cNvSpPr>
            <a:spLocks noGrp="1"/>
          </p:cNvSpPr>
          <p:nvPr>
            <p:ph type="dt" sz="half" idx="10"/>
          </p:nvPr>
        </p:nvSpPr>
        <p:spPr/>
        <p:txBody>
          <a:bodyPr/>
          <a:lstStyle/>
          <a:p>
            <a:r>
              <a:rPr lang="en-US" dirty="0"/>
              <a:t>October 6, 2022</a:t>
            </a:r>
          </a:p>
        </p:txBody>
      </p:sp>
      <p:sp>
        <p:nvSpPr>
          <p:cNvPr id="5" name="Footer Placeholder 4">
            <a:extLst>
              <a:ext uri="{FF2B5EF4-FFF2-40B4-BE49-F238E27FC236}">
                <a16:creationId xmlns:a16="http://schemas.microsoft.com/office/drawing/2014/main" id="{936C53E0-9E07-4448-94B6-EA0CDABDA8DB}"/>
              </a:ext>
            </a:extLst>
          </p:cNvPr>
          <p:cNvSpPr>
            <a:spLocks noGrp="1"/>
          </p:cNvSpPr>
          <p:nvPr>
            <p:ph type="ftr" sz="quarter" idx="11"/>
          </p:nvPr>
        </p:nvSpPr>
        <p:spPr/>
        <p:txBody>
          <a:bodyPr/>
          <a:lstStyle/>
          <a:p>
            <a:r>
              <a:rPr lang="en-US"/>
              <a:t>Housing Solutions Roundtable</a:t>
            </a:r>
          </a:p>
        </p:txBody>
      </p:sp>
    </p:spTree>
    <p:extLst>
      <p:ext uri="{BB962C8B-B14F-4D97-AF65-F5344CB8AC3E}">
        <p14:creationId xmlns:p14="http://schemas.microsoft.com/office/powerpoint/2010/main" val="4020351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16209</TotalTime>
  <Words>593</Words>
  <Application>Microsoft Office PowerPoint</Application>
  <PresentationFormat>Widescreen</PresentationFormat>
  <Paragraphs>56</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Valley Technical Education Campus (Curriculum) VTEC</vt:lpstr>
      <vt:lpstr>Project overview</vt:lpstr>
      <vt:lpstr>Why we did it and who benefited</vt:lpstr>
      <vt:lpstr>Partners and their roles</vt:lpstr>
      <vt:lpstr>How can other communities do this?</vt:lpstr>
      <vt:lpstr>How the project is sustained</vt:lpstr>
      <vt:lpstr>Overall community benefit</vt:lpstr>
      <vt:lpstr>Lessons learned that could help other communities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Marci (marcimiller@uidaho.edu)</dc:creator>
  <cp:lastModifiedBy>Paige Olsen</cp:lastModifiedBy>
  <cp:revision>5</cp:revision>
  <dcterms:created xsi:type="dcterms:W3CDTF">2021-12-23T21:21:59Z</dcterms:created>
  <dcterms:modified xsi:type="dcterms:W3CDTF">2022-09-30T19:47:48Z</dcterms:modified>
</cp:coreProperties>
</file>